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Default Extension="jpeg" ContentType="image/jpeg"/>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notesSlides/notesSlide24.xml" ContentType="application/vnd.openxmlformats-officedocument.presentationml.notes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s/slide6.xml" ContentType="application/vnd.openxmlformats-officedocument.presentationml.slide+xml"/>
  <Override PartName="/ppt/notesSlides/notesSlide17.xml" ContentType="application/vnd.openxmlformats-officedocument.presentationml.notes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notesSlides/notesSlide26.xml" ContentType="application/vnd.openxmlformats-officedocument.presentationml.notes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Default Extension="wmf" ContentType="image/x-wmf"/>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31"/>
  </p:notesMasterIdLst>
  <p:sldIdLst>
    <p:sldId id="277" r:id="rId2"/>
    <p:sldId id="279" r:id="rId3"/>
    <p:sldId id="299" r:id="rId4"/>
    <p:sldId id="280" r:id="rId5"/>
    <p:sldId id="281" r:id="rId6"/>
    <p:sldId id="278" r:id="rId7"/>
    <p:sldId id="292" r:id="rId8"/>
    <p:sldId id="265" r:id="rId9"/>
    <p:sldId id="308" r:id="rId10"/>
    <p:sldId id="285" r:id="rId11"/>
    <p:sldId id="301" r:id="rId12"/>
    <p:sldId id="286" r:id="rId13"/>
    <p:sldId id="260" r:id="rId14"/>
    <p:sldId id="263" r:id="rId15"/>
    <p:sldId id="295" r:id="rId16"/>
    <p:sldId id="300" r:id="rId17"/>
    <p:sldId id="290" r:id="rId18"/>
    <p:sldId id="298" r:id="rId19"/>
    <p:sldId id="302" r:id="rId20"/>
    <p:sldId id="303" r:id="rId21"/>
    <p:sldId id="306" r:id="rId22"/>
    <p:sldId id="289" r:id="rId23"/>
    <p:sldId id="304" r:id="rId24"/>
    <p:sldId id="270" r:id="rId25"/>
    <p:sldId id="269" r:id="rId26"/>
    <p:sldId id="273" r:id="rId27"/>
    <p:sldId id="293" r:id="rId28"/>
    <p:sldId id="294" r:id="rId29"/>
    <p:sldId id="307"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FF"/>
    <a:srgbClr val="D9E4EB"/>
    <a:srgbClr val="112959"/>
    <a:srgbClr val="425B8C"/>
    <a:srgbClr val="FF9900"/>
    <a:srgbClr val="B8CCD9"/>
    <a:srgbClr val="20262B"/>
    <a:srgbClr val="637EB5"/>
    <a:srgbClr val="07070D"/>
    <a:srgbClr val="80A89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6587" autoAdjust="0"/>
    <p:restoredTop sz="99011" autoAdjust="0"/>
  </p:normalViewPr>
  <p:slideViewPr>
    <p:cSldViewPr>
      <p:cViewPr varScale="1">
        <p:scale>
          <a:sx n="98" d="100"/>
          <a:sy n="98" d="100"/>
        </p:scale>
        <p:origin x="-600" y="-104"/>
      </p:cViewPr>
      <p:guideLst>
        <p:guide orient="horz" pos="2160"/>
        <p:guide pos="2880"/>
      </p:guideLst>
    </p:cSldViewPr>
  </p:slideViewPr>
  <p:outlineViewPr>
    <p:cViewPr>
      <p:scale>
        <a:sx n="33" d="100"/>
        <a:sy n="33" d="100"/>
      </p:scale>
      <p:origin x="0" y="5944"/>
    </p:cViewPr>
  </p:outlineViewPr>
  <p:notesTextViewPr>
    <p:cViewPr>
      <p:scale>
        <a:sx n="100" d="100"/>
        <a:sy n="100" d="100"/>
      </p:scale>
      <p:origin x="0" y="0"/>
    </p:cViewPr>
  </p:notesTextViewPr>
  <p:sorterViewPr>
    <p:cViewPr>
      <p:scale>
        <a:sx n="200" d="100"/>
        <a:sy n="200" d="100"/>
      </p:scale>
      <p:origin x="0" y="2104"/>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EF4B4D0-A08F-4858-B63B-796F6A123B3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endParaRPr lang="en-US" smtClean="0"/>
          </a:p>
        </p:txBody>
      </p:sp>
      <p:sp>
        <p:nvSpPr>
          <p:cNvPr id="31748" name="Slide Number Placeholder 3"/>
          <p:cNvSpPr>
            <a:spLocks noGrp="1"/>
          </p:cNvSpPr>
          <p:nvPr>
            <p:ph type="sldNum" sz="quarter" idx="5"/>
          </p:nvPr>
        </p:nvSpPr>
        <p:spPr>
          <a:noFill/>
        </p:spPr>
        <p:txBody>
          <a:bodyPr/>
          <a:lstStyle/>
          <a:p>
            <a:fld id="{C8859B6D-00F1-44EF-A606-9C4B19A3DDFC}"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a:noFill/>
        </p:spPr>
        <p:txBody>
          <a:bodyPr/>
          <a:lstStyle/>
          <a:p>
            <a:fld id="{26D975F8-BFAB-46BE-A4B3-1CE1115CFE92}" type="slidenum">
              <a:rPr lang="en-US"/>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7976D33-EBC5-45CB-86AA-05149D1CFE55}" type="slidenum">
              <a:rPr lang="en-US"/>
              <a:pPr/>
              <a:t>12</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smtClean="0"/>
              <a:t> check with toni</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AD087AC4-435C-426A-A2B0-6877FECC0BFC}" type="slidenum">
              <a:rPr lang="en-US"/>
              <a:pPr/>
              <a:t>13</a:t>
            </a:fld>
            <a:endParaRPr lang="en-US"/>
          </a:p>
        </p:txBody>
      </p:sp>
      <p:sp>
        <p:nvSpPr>
          <p:cNvPr id="43011" name="Slide Image Placeholder 1"/>
          <p:cNvSpPr>
            <a:spLocks noGrp="1" noRot="1" noChangeAspect="1" noTextEdit="1"/>
          </p:cNvSpPr>
          <p:nvPr>
            <p:ph type="sldImg"/>
          </p:nvPr>
        </p:nvSpPr>
        <p:spPr>
          <a:ln/>
        </p:spPr>
      </p:sp>
      <p:sp>
        <p:nvSpPr>
          <p:cNvPr id="43012" name="Notes Placeholder 2"/>
          <p:cNvSpPr>
            <a:spLocks noGrp="1"/>
          </p:cNvSpPr>
          <p:nvPr>
            <p:ph type="body" idx="1"/>
          </p:nvPr>
        </p:nvSpPr>
        <p:spPr>
          <a:xfrm>
            <a:off x="914400" y="4343400"/>
            <a:ext cx="5029200" cy="4114800"/>
          </a:xfrm>
          <a:solidFill>
            <a:srgbClr val="FFFFFF"/>
          </a:solidFill>
          <a:ln>
            <a:solidFill>
              <a:srgbClr val="000000"/>
            </a:solidFill>
          </a:ln>
        </p:spPr>
        <p:txBody>
          <a:bodyPr/>
          <a:lstStyle/>
          <a:p>
            <a:pPr defTabSz="912813" eaLnBrk="1" hangingPunct="1">
              <a:spcBef>
                <a:spcPct val="0"/>
              </a:spcBef>
            </a:pPr>
            <a:endParaRPr lang="en-US" smtClean="0"/>
          </a:p>
        </p:txBody>
      </p:sp>
      <p:sp>
        <p:nvSpPr>
          <p:cNvPr id="4301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438" tIns="45719" rIns="91438" bIns="45719" anchor="b"/>
          <a:lstStyle/>
          <a:p>
            <a:pPr algn="r" defTabSz="912813" eaLnBrk="0" hangingPunct="0"/>
            <a:fld id="{9B3D7608-09CC-4A44-9632-31A526837B81}" type="slidenum">
              <a:rPr lang="en-US" sz="1200">
                <a:solidFill>
                  <a:srgbClr val="000000"/>
                </a:solidFill>
                <a:latin typeface="Gill Sans" charset="0"/>
                <a:ea typeface="ＭＳ Ｐゴシック" pitchFamily="84" charset="-128"/>
                <a:sym typeface="Gill Sans" charset="0"/>
              </a:rPr>
              <a:pPr algn="r" defTabSz="912813" eaLnBrk="0" hangingPunct="0"/>
              <a:t>13</a:t>
            </a:fld>
            <a:endParaRPr lang="en-US" sz="1200">
              <a:solidFill>
                <a:srgbClr val="000000"/>
              </a:solidFill>
              <a:latin typeface="Gill Sans" charset="0"/>
              <a:ea typeface="ＭＳ Ｐゴシック" pitchFamily="84" charset="-128"/>
              <a:sym typeface="Gill Sans"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7B899797-C7B3-4864-912F-F22BDBF4203F}" type="slidenum">
              <a:rPr lang="en-US"/>
              <a:pPr/>
              <a:t>14</a:t>
            </a:fld>
            <a:endParaRPr lang="en-US"/>
          </a:p>
        </p:txBody>
      </p:sp>
      <p:sp>
        <p:nvSpPr>
          <p:cNvPr id="48131"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58FB70B2-FEF2-4DB8-B47E-53E1BF77A8C8}" type="slidenum">
              <a:rPr lang="en-US" sz="1200">
                <a:ea typeface="ＭＳ Ｐゴシック" pitchFamily="84" charset="-128"/>
              </a:rPr>
              <a:pPr algn="r" eaLnBrk="0" hangingPunct="0"/>
              <a:t>14</a:t>
            </a:fld>
            <a:endParaRPr lang="en-US" sz="1200">
              <a:ea typeface="ＭＳ Ｐゴシック" pitchFamily="84" charset="-128"/>
            </a:endParaRPr>
          </a:p>
        </p:txBody>
      </p:sp>
      <p:sp>
        <p:nvSpPr>
          <p:cNvPr id="48132" name="Rectangle 7"/>
          <p:cNvSpPr txBox="1">
            <a:spLocks noGrp="1" noChangeArrowheads="1"/>
          </p:cNvSpPr>
          <p:nvPr/>
        </p:nvSpPr>
        <p:spPr bwMode="auto">
          <a:xfrm>
            <a:off x="3883025" y="8685213"/>
            <a:ext cx="2973388" cy="457200"/>
          </a:xfrm>
          <a:prstGeom prst="rect">
            <a:avLst/>
          </a:prstGeom>
          <a:noFill/>
          <a:ln w="9525">
            <a:noFill/>
            <a:miter lim="800000"/>
            <a:headEnd/>
            <a:tailEnd/>
          </a:ln>
        </p:spPr>
        <p:txBody>
          <a:bodyPr lIns="91433" tIns="45717" rIns="91433" bIns="45717" anchor="b"/>
          <a:lstStyle/>
          <a:p>
            <a:pPr algn="r"/>
            <a:fld id="{1BAB6E0B-C02A-489F-A139-1BA8325F7608}" type="slidenum">
              <a:rPr lang="en-US" sz="1200">
                <a:ea typeface="ＭＳ Ｐゴシック" pitchFamily="84" charset="-128"/>
              </a:rPr>
              <a:pPr algn="r"/>
              <a:t>14</a:t>
            </a:fld>
            <a:endParaRPr lang="en-US" sz="1200">
              <a:ea typeface="ＭＳ Ｐゴシック" pitchFamily="84" charset="-128"/>
            </a:endParaRPr>
          </a:p>
        </p:txBody>
      </p:sp>
      <p:sp>
        <p:nvSpPr>
          <p:cNvPr id="48133" name="Rectangle 2"/>
          <p:cNvSpPr>
            <a:spLocks noGrp="1" noRot="1" noChangeAspect="1" noChangeArrowheads="1" noTextEdit="1"/>
          </p:cNvSpPr>
          <p:nvPr>
            <p:ph type="sldImg"/>
          </p:nvPr>
        </p:nvSpPr>
        <p:spPr>
          <a:xfrm>
            <a:off x="1144588" y="685800"/>
            <a:ext cx="4572000" cy="3429000"/>
          </a:xfrm>
          <a:ln/>
        </p:spPr>
      </p:sp>
      <p:sp>
        <p:nvSpPr>
          <p:cNvPr id="48134" name="Rectangle 3"/>
          <p:cNvSpPr>
            <a:spLocks noGrp="1" noChangeArrowheads="1"/>
          </p:cNvSpPr>
          <p:nvPr>
            <p:ph type="body" idx="1"/>
          </p:nvPr>
        </p:nvSpPr>
        <p:spPr>
          <a:solidFill>
            <a:srgbClr val="FFFFFF"/>
          </a:solidFill>
          <a:ln>
            <a:solidFill>
              <a:srgbClr val="000000"/>
            </a:solidFill>
          </a:ln>
        </p:spPr>
        <p:txBody>
          <a:bodyPr lIns="91433" tIns="45717" rIns="91433" bIns="45717"/>
          <a:lstStyle/>
          <a:p>
            <a:pPr eaLnBrk="1" hangingPunct="1"/>
            <a:r>
              <a:rPr lang="en-US" smtClean="0"/>
              <a:t>This was reported in 2005, since then there have been more? (redo)</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FDC27C22-604E-4107-9083-0F7892F76776}" type="slidenum">
              <a:rPr lang="en-US"/>
              <a:pPr/>
              <a:t>15</a:t>
            </a:fld>
            <a:endParaRPr lang="en-US"/>
          </a:p>
        </p:txBody>
      </p:sp>
      <p:sp>
        <p:nvSpPr>
          <p:cNvPr id="428034" name="Rectangle 2"/>
          <p:cNvSpPr>
            <a:spLocks noGrp="1" noRot="1" noChangeAspect="1" noChangeArrowheads="1" noTextEdit="1"/>
          </p:cNvSpPr>
          <p:nvPr>
            <p:ph type="sldImg"/>
          </p:nvPr>
        </p:nvSpPr>
        <p:spPr>
          <a:ln/>
        </p:spPr>
      </p:sp>
      <p:sp>
        <p:nvSpPr>
          <p:cNvPr id="428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r>
              <a:rPr lang="en-US" dirty="0" smtClean="0"/>
              <a:t>SSPEED Logo</a:t>
            </a:r>
          </a:p>
        </p:txBody>
      </p:sp>
      <p:sp>
        <p:nvSpPr>
          <p:cNvPr id="52228" name="Slide Number Placeholder 3"/>
          <p:cNvSpPr>
            <a:spLocks noGrp="1"/>
          </p:cNvSpPr>
          <p:nvPr>
            <p:ph type="sldNum" sz="quarter" idx="5"/>
          </p:nvPr>
        </p:nvSpPr>
        <p:spPr>
          <a:noFill/>
        </p:spPr>
        <p:txBody>
          <a:bodyPr/>
          <a:lstStyle/>
          <a:p>
            <a:fld id="{E3733A03-FA64-403D-82BB-E82E3AABA36A}"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r>
              <a:rPr lang="en-US" dirty="0" smtClean="0"/>
              <a:t>SSPEED Logo</a:t>
            </a:r>
          </a:p>
        </p:txBody>
      </p:sp>
      <p:sp>
        <p:nvSpPr>
          <p:cNvPr id="52228" name="Slide Number Placeholder 3"/>
          <p:cNvSpPr>
            <a:spLocks noGrp="1"/>
          </p:cNvSpPr>
          <p:nvPr>
            <p:ph type="sldNum" sz="quarter" idx="5"/>
          </p:nvPr>
        </p:nvSpPr>
        <p:spPr>
          <a:noFill/>
        </p:spPr>
        <p:txBody>
          <a:bodyPr/>
          <a:lstStyle/>
          <a:p>
            <a:fld id="{E3733A03-FA64-403D-82BB-E82E3AABA36A}"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r>
              <a:rPr lang="en-US" dirty="0" smtClean="0"/>
              <a:t>SSPEED Logo</a:t>
            </a:r>
          </a:p>
        </p:txBody>
      </p:sp>
      <p:sp>
        <p:nvSpPr>
          <p:cNvPr id="52228" name="Slide Number Placeholder 3"/>
          <p:cNvSpPr>
            <a:spLocks noGrp="1"/>
          </p:cNvSpPr>
          <p:nvPr>
            <p:ph type="sldNum" sz="quarter" idx="5"/>
          </p:nvPr>
        </p:nvSpPr>
        <p:spPr>
          <a:noFill/>
        </p:spPr>
        <p:txBody>
          <a:bodyPr/>
          <a:lstStyle/>
          <a:p>
            <a:fld id="{E3733A03-FA64-403D-82BB-E82E3AABA36A}"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8C81F618-664D-41AA-8A33-65226F6F20AA}" type="slidenum">
              <a:rPr lang="en-US"/>
              <a:pPr/>
              <a:t>19</a:t>
            </a:fld>
            <a:endParaRPr lang="en-US"/>
          </a:p>
        </p:txBody>
      </p:sp>
      <p:sp>
        <p:nvSpPr>
          <p:cNvPr id="4505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2E66620C-98F0-4686-A02E-2B8AD4FC1FB4}" type="slidenum">
              <a:rPr lang="en-US" sz="1200">
                <a:ea typeface="ＭＳ Ｐゴシック" pitchFamily="84" charset="-128"/>
              </a:rPr>
              <a:pPr algn="r" eaLnBrk="0" hangingPunct="0"/>
              <a:t>19</a:t>
            </a:fld>
            <a:endParaRPr lang="en-US" sz="1200">
              <a:ea typeface="ＭＳ Ｐゴシック" pitchFamily="84" charset="-128"/>
            </a:endParaRPr>
          </a:p>
        </p:txBody>
      </p:sp>
      <p:sp>
        <p:nvSpPr>
          <p:cNvPr id="45060" name="Rectangle 2"/>
          <p:cNvSpPr>
            <a:spLocks noGrp="1" noRot="1" noChangeAspect="1" noChangeArrowheads="1" noTextEdit="1"/>
          </p:cNvSpPr>
          <p:nvPr>
            <p:ph type="sldImg"/>
          </p:nvPr>
        </p:nvSpPr>
        <p:spPr>
          <a:xfrm>
            <a:off x="1144588" y="685800"/>
            <a:ext cx="4572000" cy="3429000"/>
          </a:xfrm>
          <a:ln/>
        </p:spPr>
      </p:sp>
      <p:sp>
        <p:nvSpPr>
          <p:cNvPr id="45061" name="Rectangle 3"/>
          <p:cNvSpPr>
            <a:spLocks noGrp="1" noChangeArrowheads="1"/>
          </p:cNvSpPr>
          <p:nvPr>
            <p:ph type="body" idx="1"/>
          </p:nvPr>
        </p:nvSpPr>
        <p:spPr>
          <a:noFill/>
          <a:ln/>
        </p:spPr>
        <p:txBody>
          <a:bodyPr lIns="90398" tIns="45199" rIns="90398" bIns="45199"/>
          <a:lstStyle/>
          <a:p>
            <a:pPr eaLnBrk="1" hangingPunct="1"/>
            <a:r>
              <a:rPr lang="en-US" smtClean="0"/>
              <a:t>Re-do</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68681E9C-D516-490B-8E51-AF6E187A5C46}" type="slidenum">
              <a:rPr lang="en-US"/>
              <a:pPr/>
              <a:t>20</a:t>
            </a:fld>
            <a:endParaRPr lang="en-US"/>
          </a:p>
        </p:txBody>
      </p:sp>
      <p:sp>
        <p:nvSpPr>
          <p:cNvPr id="46083"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16500775-6404-4288-8E2B-4CA40641075D}" type="slidenum">
              <a:rPr lang="en-US" sz="1200">
                <a:ea typeface="ＭＳ Ｐゴシック" pitchFamily="84" charset="-128"/>
              </a:rPr>
              <a:pPr algn="r" eaLnBrk="0" hangingPunct="0"/>
              <a:t>20</a:t>
            </a:fld>
            <a:endParaRPr lang="en-US" sz="1200">
              <a:ea typeface="ＭＳ Ｐゴシック" pitchFamily="84" charset="-128"/>
            </a:endParaRPr>
          </a:p>
        </p:txBody>
      </p:sp>
      <p:sp>
        <p:nvSpPr>
          <p:cNvPr id="46084" name="Rectangle 2"/>
          <p:cNvSpPr>
            <a:spLocks noGrp="1" noRot="1" noChangeAspect="1" noChangeArrowheads="1" noTextEdit="1"/>
          </p:cNvSpPr>
          <p:nvPr>
            <p:ph type="sldImg"/>
          </p:nvPr>
        </p:nvSpPr>
        <p:spPr>
          <a:xfrm>
            <a:off x="1144588" y="685800"/>
            <a:ext cx="4572000" cy="3429000"/>
          </a:xfrm>
          <a:ln/>
        </p:spPr>
      </p:sp>
      <p:sp>
        <p:nvSpPr>
          <p:cNvPr id="46085" name="Rectangle 3"/>
          <p:cNvSpPr>
            <a:spLocks noGrp="1" noChangeArrowheads="1"/>
          </p:cNvSpPr>
          <p:nvPr>
            <p:ph type="body" idx="1"/>
          </p:nvPr>
        </p:nvSpPr>
        <p:spPr>
          <a:noFill/>
          <a:ln/>
        </p:spPr>
        <p:txBody>
          <a:bodyPr lIns="90398" tIns="45199" rIns="90398" bIns="45199"/>
          <a:lstStyle/>
          <a:p>
            <a:pPr eaLnBrk="1" hangingPunct="1"/>
            <a:r>
              <a:rPr lang="en-US" smtClean="0"/>
              <a:t>Re-do</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DE804097-DBCE-4410-890A-6B37E7153872}" type="slidenum">
              <a:rPr lang="en-US"/>
              <a:pPr/>
              <a:t>2</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smtClean="0"/>
              <a:t>Double-check damage numbers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B14B8CC-55D1-44AC-9E61-21F38C975D18}" type="slidenum">
              <a:rPr lang="en-US"/>
              <a:pPr/>
              <a:t>21</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eaLnBrk="1" hangingPunct="1"/>
            <a:endParaRPr lang="en-US" smtClean="0"/>
          </a:p>
        </p:txBody>
      </p:sp>
      <p:sp>
        <p:nvSpPr>
          <p:cNvPr id="54276" name="Slide Number Placeholder 3"/>
          <p:cNvSpPr>
            <a:spLocks noGrp="1"/>
          </p:cNvSpPr>
          <p:nvPr>
            <p:ph type="sldNum" sz="quarter" idx="5"/>
          </p:nvPr>
        </p:nvSpPr>
        <p:spPr>
          <a:noFill/>
        </p:spPr>
        <p:txBody>
          <a:bodyPr/>
          <a:lstStyle/>
          <a:p>
            <a:fld id="{B8237B25-D56D-4D45-BE71-1667130C20EA}" type="slidenum">
              <a:rPr lang="en-US"/>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54785BED-2D97-43F8-BBB6-B1D8F762FC12}" type="slidenum">
              <a:rPr lang="en-US"/>
              <a:pPr/>
              <a:t>23</a:t>
            </a:fld>
            <a:endParaRPr lang="en-US"/>
          </a:p>
        </p:txBody>
      </p:sp>
      <p:sp>
        <p:nvSpPr>
          <p:cNvPr id="4710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DD16FAD2-50D6-4D34-90AF-FF5C76446015}" type="slidenum">
              <a:rPr lang="en-US" sz="1200">
                <a:ea typeface="ＭＳ Ｐゴシック" pitchFamily="84" charset="-128"/>
              </a:rPr>
              <a:pPr algn="r" eaLnBrk="0" hangingPunct="0"/>
              <a:t>23</a:t>
            </a:fld>
            <a:endParaRPr lang="en-US" sz="1200">
              <a:ea typeface="ＭＳ Ｐゴシック" pitchFamily="84" charset="-128"/>
            </a:endParaRPr>
          </a:p>
        </p:txBody>
      </p:sp>
      <p:sp>
        <p:nvSpPr>
          <p:cNvPr id="47108" name="Rectangle 2"/>
          <p:cNvSpPr>
            <a:spLocks noGrp="1" noRot="1" noChangeAspect="1" noChangeArrowheads="1" noTextEdit="1"/>
          </p:cNvSpPr>
          <p:nvPr>
            <p:ph type="sldImg"/>
          </p:nvPr>
        </p:nvSpPr>
        <p:spPr>
          <a:xfrm>
            <a:off x="1144588" y="685800"/>
            <a:ext cx="4572000" cy="3429000"/>
          </a:xfrm>
          <a:ln/>
        </p:spPr>
      </p:sp>
      <p:sp>
        <p:nvSpPr>
          <p:cNvPr id="47109" name="Rectangle 3"/>
          <p:cNvSpPr>
            <a:spLocks noGrp="1" noChangeArrowheads="1"/>
          </p:cNvSpPr>
          <p:nvPr>
            <p:ph type="body" idx="1"/>
          </p:nvPr>
        </p:nvSpPr>
        <p:spPr>
          <a:noFill/>
          <a:ln/>
        </p:spPr>
        <p:txBody>
          <a:bodyPr lIns="90398" tIns="45199" rIns="90398" bIns="45199"/>
          <a:lstStyle/>
          <a:p>
            <a:pPr eaLnBrk="1" hangingPunct="1"/>
            <a:r>
              <a:rPr lang="en-US" smtClean="0"/>
              <a:t>Re-do</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B14B8CC-55D1-44AC-9E61-21F38C975D18}" type="slidenum">
              <a:rPr lang="en-US"/>
              <a:pPr/>
              <a:t>24</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pPr eaLnBrk="1" hangingPunct="1"/>
            <a:endParaRPr lang="en-US" smtClean="0"/>
          </a:p>
        </p:txBody>
      </p:sp>
      <p:sp>
        <p:nvSpPr>
          <p:cNvPr id="56324" name="Slide Number Placeholder 3"/>
          <p:cNvSpPr>
            <a:spLocks noGrp="1"/>
          </p:cNvSpPr>
          <p:nvPr>
            <p:ph type="sldNum" sz="quarter" idx="5"/>
          </p:nvPr>
        </p:nvSpPr>
        <p:spPr>
          <a:noFill/>
        </p:spPr>
        <p:txBody>
          <a:bodyPr/>
          <a:lstStyle/>
          <a:p>
            <a:fld id="{90CB899D-0E93-44C8-B814-2ABAEBEF2011}" type="slidenum">
              <a:rPr lang="en-US"/>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eaLnBrk="1" hangingPunct="1"/>
            <a:endParaRPr lang="en-US" smtClean="0"/>
          </a:p>
        </p:txBody>
      </p:sp>
      <p:sp>
        <p:nvSpPr>
          <p:cNvPr id="58372" name="Slide Number Placeholder 3"/>
          <p:cNvSpPr>
            <a:spLocks noGrp="1"/>
          </p:cNvSpPr>
          <p:nvPr>
            <p:ph type="sldNum" sz="quarter" idx="5"/>
          </p:nvPr>
        </p:nvSpPr>
        <p:spPr>
          <a:noFill/>
        </p:spPr>
        <p:txBody>
          <a:bodyPr/>
          <a:lstStyle/>
          <a:p>
            <a:fld id="{5459B9B9-89A8-4B23-A34E-8007E8090359}" type="slidenum">
              <a:rPr lang="en-US"/>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68681E9C-D516-490B-8E51-AF6E187A5C46}" type="slidenum">
              <a:rPr lang="en-US"/>
              <a:pPr/>
              <a:t>29</a:t>
            </a:fld>
            <a:endParaRPr lang="en-US"/>
          </a:p>
        </p:txBody>
      </p:sp>
      <p:sp>
        <p:nvSpPr>
          <p:cNvPr id="46083"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16500775-6404-4288-8E2B-4CA40641075D}" type="slidenum">
              <a:rPr lang="en-US" sz="1200">
                <a:ea typeface="ＭＳ Ｐゴシック" pitchFamily="84" charset="-128"/>
              </a:rPr>
              <a:pPr algn="r" eaLnBrk="0" hangingPunct="0"/>
              <a:t>29</a:t>
            </a:fld>
            <a:endParaRPr lang="en-US" sz="1200">
              <a:ea typeface="ＭＳ Ｐゴシック" pitchFamily="84" charset="-128"/>
            </a:endParaRPr>
          </a:p>
        </p:txBody>
      </p:sp>
      <p:sp>
        <p:nvSpPr>
          <p:cNvPr id="46084" name="Rectangle 2"/>
          <p:cNvSpPr>
            <a:spLocks noGrp="1" noRot="1" noChangeAspect="1" noChangeArrowheads="1" noTextEdit="1"/>
          </p:cNvSpPr>
          <p:nvPr>
            <p:ph type="sldImg"/>
          </p:nvPr>
        </p:nvSpPr>
        <p:spPr>
          <a:xfrm>
            <a:off x="1144588" y="685800"/>
            <a:ext cx="4572000" cy="3429000"/>
          </a:xfrm>
          <a:ln/>
        </p:spPr>
      </p:sp>
      <p:sp>
        <p:nvSpPr>
          <p:cNvPr id="46085" name="Rectangle 3"/>
          <p:cNvSpPr>
            <a:spLocks noGrp="1" noChangeArrowheads="1"/>
          </p:cNvSpPr>
          <p:nvPr>
            <p:ph type="body" idx="1"/>
          </p:nvPr>
        </p:nvSpPr>
        <p:spPr>
          <a:noFill/>
          <a:ln/>
        </p:spPr>
        <p:txBody>
          <a:bodyPr lIns="90398" tIns="45199" rIns="90398" bIns="45199"/>
          <a:lstStyle/>
          <a:p>
            <a:pPr eaLnBrk="1" hangingPunct="1"/>
            <a:r>
              <a:rPr lang="en-US" smtClean="0"/>
              <a:t>Re-do</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DE804097-DBCE-4410-890A-6B37E7153872}" type="slidenum">
              <a:rPr lang="en-US"/>
              <a:pPr/>
              <a:t>3</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smtClean="0"/>
              <a:t>Double-check damage numbers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pPr eaLnBrk="1" hangingPunct="1"/>
            <a:endParaRPr lang="en-US" smtClean="0"/>
          </a:p>
        </p:txBody>
      </p:sp>
      <p:sp>
        <p:nvSpPr>
          <p:cNvPr id="34820" name="Slide Number Placeholder 3"/>
          <p:cNvSpPr>
            <a:spLocks noGrp="1"/>
          </p:cNvSpPr>
          <p:nvPr>
            <p:ph type="sldNum" sz="quarter" idx="5"/>
          </p:nvPr>
        </p:nvSpPr>
        <p:spPr>
          <a:noFill/>
        </p:spPr>
        <p:txBody>
          <a:bodyPr/>
          <a:lstStyle/>
          <a:p>
            <a:fld id="{412A7197-2ECA-41B1-AEB3-20EB295E6FFD}" type="slidenum">
              <a:rPr lang="en-US"/>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pPr eaLnBrk="1" hangingPunct="1"/>
            <a:endParaRPr lang="en-US" smtClean="0"/>
          </a:p>
        </p:txBody>
      </p:sp>
      <p:sp>
        <p:nvSpPr>
          <p:cNvPr id="35844" name="Slide Number Placeholder 3"/>
          <p:cNvSpPr>
            <a:spLocks noGrp="1"/>
          </p:cNvSpPr>
          <p:nvPr>
            <p:ph type="sldNum" sz="quarter" idx="5"/>
          </p:nvPr>
        </p:nvSpPr>
        <p:spPr>
          <a:noFill/>
        </p:spPr>
        <p:txBody>
          <a:bodyPr/>
          <a:lstStyle/>
          <a:p>
            <a:fld id="{1C16B4BC-21E4-4CA6-8676-5E0BF6240172}" type="slidenum">
              <a:rPr lang="en-US"/>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E05D9652-B7DA-4AEB-B73F-920CE0E8FC80}" type="slidenum">
              <a:rPr lang="en-US"/>
              <a:pPr/>
              <a:t>6</a:t>
            </a:fld>
            <a:endParaRPr lang="en-US"/>
          </a:p>
        </p:txBody>
      </p:sp>
      <p:sp>
        <p:nvSpPr>
          <p:cNvPr id="32771" name="Rectangle 7"/>
          <p:cNvSpPr txBox="1">
            <a:spLocks noGrp="1" noChangeArrowheads="1"/>
          </p:cNvSpPr>
          <p:nvPr/>
        </p:nvSpPr>
        <p:spPr bwMode="auto">
          <a:xfrm>
            <a:off x="3886200" y="8686800"/>
            <a:ext cx="2952750" cy="423863"/>
          </a:xfrm>
          <a:prstGeom prst="rect">
            <a:avLst/>
          </a:prstGeom>
          <a:noFill/>
          <a:ln w="9525">
            <a:noFill/>
            <a:miter lim="800000"/>
            <a:headEnd/>
            <a:tailEnd/>
          </a:ln>
        </p:spPr>
        <p:txBody>
          <a:bodyPr anchor="b"/>
          <a:lstStyle/>
          <a:p>
            <a:pPr algn="r" eaLnBrk="0" hangingPunct="0"/>
            <a:fld id="{DC1B8F4E-F36C-4ECE-AB86-30FEA0BB3020}" type="slidenum">
              <a:rPr lang="en-US" sz="1200" i="1">
                <a:latin typeface="Times New Roman" pitchFamily="18" charset="0"/>
                <a:ea typeface="ＭＳ Ｐゴシック" pitchFamily="84" charset="-128"/>
              </a:rPr>
              <a:pPr algn="r" eaLnBrk="0" hangingPunct="0"/>
              <a:t>6</a:t>
            </a:fld>
            <a:endParaRPr lang="en-US" sz="1200" i="1">
              <a:latin typeface="Times New Roman" pitchFamily="18" charset="0"/>
              <a:ea typeface="ＭＳ Ｐゴシック" pitchFamily="84" charset="-128"/>
            </a:endParaRPr>
          </a:p>
        </p:txBody>
      </p:sp>
      <p:sp>
        <p:nvSpPr>
          <p:cNvPr id="32772" name="Rectangle 2"/>
          <p:cNvSpPr>
            <a:spLocks noGrp="1" noChangeArrowheads="1"/>
          </p:cNvSpPr>
          <p:nvPr>
            <p:ph type="body" idx="1"/>
          </p:nvPr>
        </p:nvSpPr>
        <p:spPr>
          <a:xfrm>
            <a:off x="912813" y="4343400"/>
            <a:ext cx="5032375" cy="4113213"/>
          </a:xfrm>
          <a:noFill/>
          <a:ln/>
        </p:spPr>
        <p:txBody>
          <a:bodyPr lIns="90484" tIns="44448" rIns="90484" bIns="44448"/>
          <a:lstStyle/>
          <a:p>
            <a:pPr eaLnBrk="1" hangingPunct="1"/>
            <a:r>
              <a:rPr lang="en-US" smtClean="0"/>
              <a:t>Brays Bayou, which drains the Rice area, drains about 126 mi^2 of area, from Highway 6 on the west end, and flows into the Houston Ship Channel on the east side of I-45. Note: Screenshot from FAS3 Google with title </a:t>
            </a:r>
          </a:p>
          <a:p>
            <a:pPr eaLnBrk="1" hangingPunct="1"/>
            <a:endParaRPr lang="en-US" smtClean="0"/>
          </a:p>
          <a:p>
            <a:pPr eaLnBrk="1" hangingPunct="1"/>
            <a:r>
              <a:rPr lang="en-US" smtClean="0"/>
              <a:t>Harris Gully is the local watershed, which used to be an open channel across the Stadium lot, and through what is now the TMC. Harris Gully drains about a 4.5 to 5 sq. mi. area.</a:t>
            </a:r>
          </a:p>
          <a:p>
            <a:pPr eaLnBrk="1" hangingPunct="1"/>
            <a:endParaRPr lang="en-US" smtClean="0"/>
          </a:p>
          <a:p>
            <a:pPr eaLnBrk="1" hangingPunct="1"/>
            <a:endParaRPr lang="en-US" smtClean="0"/>
          </a:p>
        </p:txBody>
      </p:sp>
      <p:sp>
        <p:nvSpPr>
          <p:cNvPr id="32773" name="Rectangle 3"/>
          <p:cNvSpPr>
            <a:spLocks noGrp="1" noRot="1" noChangeAspect="1" noChangeArrowheads="1" noTextEdit="1"/>
          </p:cNvSpPr>
          <p:nvPr>
            <p:ph type="sldImg"/>
          </p:nvPr>
        </p:nvSpPr>
        <p:spPr>
          <a:xfrm>
            <a:off x="1154113" y="693738"/>
            <a:ext cx="4554537" cy="3416300"/>
          </a:xfrm>
          <a:ln w="12700" cap="flat">
            <a:solidFill>
              <a:schemeClr val="tx1"/>
            </a:solid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6F70CAF3-E147-4EE5-B26D-AA039E466A7B}" type="slidenum">
              <a:rPr lang="en-US"/>
              <a:pPr/>
              <a:t>8</a:t>
            </a:fld>
            <a:endParaRPr lang="en-US"/>
          </a:p>
        </p:txBody>
      </p:sp>
      <p:sp>
        <p:nvSpPr>
          <p:cNvPr id="5017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77184CFE-94EF-488E-82C7-31218C29F03E}" type="slidenum">
              <a:rPr lang="en-US" sz="1200">
                <a:ea typeface="ＭＳ Ｐゴシック" pitchFamily="84" charset="-128"/>
              </a:rPr>
              <a:pPr algn="r" eaLnBrk="0" hangingPunct="0"/>
              <a:t>8</a:t>
            </a:fld>
            <a:endParaRPr lang="en-US" sz="1200">
              <a:ea typeface="ＭＳ Ｐゴシック" pitchFamily="84" charset="-128"/>
            </a:endParaRPr>
          </a:p>
        </p:txBody>
      </p:sp>
      <p:sp>
        <p:nvSpPr>
          <p:cNvPr id="50180" name="Rectangle 2"/>
          <p:cNvSpPr>
            <a:spLocks noGrp="1" noRot="1" noChangeAspect="1" noChangeArrowheads="1" noTextEdit="1"/>
          </p:cNvSpPr>
          <p:nvPr>
            <p:ph type="sldImg"/>
          </p:nvPr>
        </p:nvSpPr>
        <p:spPr>
          <a:xfrm>
            <a:off x="1144588" y="685800"/>
            <a:ext cx="4570412" cy="3429000"/>
          </a:xfrm>
          <a:ln/>
        </p:spPr>
      </p:sp>
      <p:sp>
        <p:nvSpPr>
          <p:cNvPr id="50181" name="Rectangle 3"/>
          <p:cNvSpPr>
            <a:spLocks noGrp="1" noChangeArrowheads="1"/>
          </p:cNvSpPr>
          <p:nvPr>
            <p:ph type="body" idx="1"/>
          </p:nvPr>
        </p:nvSpPr>
        <p:spPr>
          <a:xfrm>
            <a:off x="914400" y="4343400"/>
            <a:ext cx="5029200" cy="4114800"/>
          </a:xfrm>
          <a:noFill/>
          <a:ln/>
        </p:spPr>
        <p:txBody>
          <a:bodyPr lIns="90393" tIns="45196" rIns="90393" bIns="45196"/>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6F70CAF3-E147-4EE5-B26D-AA039E466A7B}" type="slidenum">
              <a:rPr lang="en-US"/>
              <a:pPr/>
              <a:t>9</a:t>
            </a:fld>
            <a:endParaRPr lang="en-US"/>
          </a:p>
        </p:txBody>
      </p:sp>
      <p:sp>
        <p:nvSpPr>
          <p:cNvPr id="5017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77184CFE-94EF-488E-82C7-31218C29F03E}" type="slidenum">
              <a:rPr lang="en-US" sz="1200">
                <a:ea typeface="ＭＳ Ｐゴシック" pitchFamily="84" charset="-128"/>
              </a:rPr>
              <a:pPr algn="r" eaLnBrk="0" hangingPunct="0"/>
              <a:t>9</a:t>
            </a:fld>
            <a:endParaRPr lang="en-US" sz="1200">
              <a:ea typeface="ＭＳ Ｐゴシック" pitchFamily="84" charset="-128"/>
            </a:endParaRPr>
          </a:p>
        </p:txBody>
      </p:sp>
      <p:sp>
        <p:nvSpPr>
          <p:cNvPr id="50180" name="Rectangle 2"/>
          <p:cNvSpPr>
            <a:spLocks noGrp="1" noRot="1" noChangeAspect="1" noChangeArrowheads="1" noTextEdit="1"/>
          </p:cNvSpPr>
          <p:nvPr>
            <p:ph type="sldImg"/>
          </p:nvPr>
        </p:nvSpPr>
        <p:spPr>
          <a:xfrm>
            <a:off x="1144588" y="685800"/>
            <a:ext cx="4570412" cy="3429000"/>
          </a:xfrm>
          <a:ln/>
        </p:spPr>
      </p:sp>
      <p:sp>
        <p:nvSpPr>
          <p:cNvPr id="50181" name="Rectangle 3"/>
          <p:cNvSpPr>
            <a:spLocks noGrp="1" noChangeArrowheads="1"/>
          </p:cNvSpPr>
          <p:nvPr>
            <p:ph type="body" idx="1"/>
          </p:nvPr>
        </p:nvSpPr>
        <p:spPr>
          <a:xfrm>
            <a:off x="914400" y="4343400"/>
            <a:ext cx="5029200" cy="4114800"/>
          </a:xfrm>
          <a:noFill/>
          <a:ln/>
        </p:spPr>
        <p:txBody>
          <a:bodyPr lIns="90393" tIns="45196" rIns="90393" bIns="45196"/>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a:noFill/>
        </p:spPr>
        <p:txBody>
          <a:bodyPr/>
          <a:lstStyle/>
          <a:p>
            <a:fld id="{26D975F8-BFAB-46BE-A4B3-1CE1115CFE92}" type="slidenum">
              <a:rPr lang="en-US"/>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877E67FD-5249-434D-8599-9D388844F9F3}"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020622D8-A9D4-40E2-954C-FEE5B1A5C0E3}"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920952A-DBBB-4AB9-B003-8B3476E8693D}"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Rectangle 6"/>
          <p:cNvSpPr>
            <a:spLocks noGrp="1" noChangeArrowheads="1"/>
          </p:cNvSpPr>
          <p:nvPr>
            <p:ph type="sldNum" sz="quarter" idx="12"/>
          </p:nvPr>
        </p:nvSpPr>
        <p:spPr>
          <a:ln/>
        </p:spPr>
        <p:txBody>
          <a:bodyPr/>
          <a:lstStyle>
            <a:lvl1pPr>
              <a:defRPr/>
            </a:lvl1pPr>
          </a:lstStyle>
          <a:p>
            <a:fld id="{B89D8570-50A7-4516-8DE0-F78E38B8448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0FFF3684-3029-4F82-9423-0D845C279B33}"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137910EE-4796-4F9B-967C-78040C8B77D3}"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B7C54B91-B3B2-4B9D-8EB3-8EF1C8884104}"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931C398B-01C6-4C9B-8A23-C518B574A42B}"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6CE6B971-4AE3-49DF-A52B-663BEBF333C1}"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B822AE68-3892-4810-B6C0-DB236DCC635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E26C830F-FC62-4EE1-BAFE-1F57D190578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D49C6805-881E-497F-86B7-0A747F27F1E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rotWithShape="0">
          <a:gsLst>
            <a:gs pos="0">
              <a:srgbClr val="0C1036"/>
            </a:gs>
            <a:gs pos="100000">
              <a:srgbClr val="112959"/>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2CA7702-37A4-4B1B-8169-B67D7AF61E7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image" Target="../media/image14.png"/><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2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35.wmf"/><Relationship Id="rId5" Type="http://schemas.openxmlformats.org/officeDocument/2006/relationships/image" Target="../media/image36.png"/><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image" Target="../media/image39.png"/><Relationship Id="rId9" Type="http://schemas.openxmlformats.org/officeDocument/2006/relationships/image" Target="../media/image40.png"/><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en-US" i="1" dirty="0" smtClean="0">
                <a:solidFill>
                  <a:schemeClr val="bg1"/>
                </a:solidFill>
              </a:rPr>
              <a:t>TS Allison and Hurricane Ike: </a:t>
            </a:r>
            <a:br>
              <a:rPr lang="en-US" i="1" dirty="0" smtClean="0">
                <a:solidFill>
                  <a:schemeClr val="bg1"/>
                </a:solidFill>
              </a:rPr>
            </a:br>
            <a:r>
              <a:rPr lang="en-US" i="1" dirty="0" smtClean="0">
                <a:solidFill>
                  <a:schemeClr val="bg1"/>
                </a:solidFill>
              </a:rPr>
              <a:t>Comparisons and Contrasts</a:t>
            </a:r>
          </a:p>
        </p:txBody>
      </p:sp>
      <p:sp>
        <p:nvSpPr>
          <p:cNvPr id="2051" name="Rectangle 3"/>
          <p:cNvSpPr>
            <a:spLocks noGrp="1" noChangeArrowheads="1"/>
          </p:cNvSpPr>
          <p:nvPr>
            <p:ph type="subTitle" idx="1"/>
          </p:nvPr>
        </p:nvSpPr>
        <p:spPr>
          <a:xfrm>
            <a:off x="1371600" y="3886200"/>
            <a:ext cx="6400800" cy="2133600"/>
          </a:xfrm>
        </p:spPr>
        <p:txBody>
          <a:bodyPr/>
          <a:lstStyle/>
          <a:p>
            <a:pPr eaLnBrk="1" hangingPunct="1">
              <a:lnSpc>
                <a:spcPct val="80000"/>
              </a:lnSpc>
            </a:pPr>
            <a:r>
              <a:rPr lang="en-US" sz="2000" dirty="0" smtClean="0">
                <a:solidFill>
                  <a:schemeClr val="bg1"/>
                </a:solidFill>
              </a:rPr>
              <a:t>Phil </a:t>
            </a:r>
            <a:r>
              <a:rPr lang="en-US" sz="2000" dirty="0" err="1" smtClean="0">
                <a:solidFill>
                  <a:schemeClr val="bg1"/>
                </a:solidFill>
              </a:rPr>
              <a:t>Bedient</a:t>
            </a:r>
            <a:endParaRPr lang="en-US" sz="2000" dirty="0" smtClean="0">
              <a:solidFill>
                <a:schemeClr val="bg1"/>
              </a:solidFill>
            </a:endParaRPr>
          </a:p>
          <a:p>
            <a:pPr eaLnBrk="1" hangingPunct="1">
              <a:lnSpc>
                <a:spcPct val="80000"/>
              </a:lnSpc>
            </a:pPr>
            <a:r>
              <a:rPr lang="en-US" sz="2000" dirty="0" smtClean="0">
                <a:solidFill>
                  <a:schemeClr val="bg1"/>
                </a:solidFill>
              </a:rPr>
              <a:t>Rice University</a:t>
            </a:r>
          </a:p>
          <a:p>
            <a:pPr eaLnBrk="1" hangingPunct="1">
              <a:lnSpc>
                <a:spcPct val="80000"/>
              </a:lnSpc>
            </a:pPr>
            <a:r>
              <a:rPr lang="en-US" sz="2000" dirty="0" smtClean="0">
                <a:solidFill>
                  <a:schemeClr val="bg1"/>
                </a:solidFill>
              </a:rPr>
              <a:t>Civil and Environmental Engineering</a:t>
            </a:r>
          </a:p>
          <a:p>
            <a:pPr eaLnBrk="1" hangingPunct="1">
              <a:lnSpc>
                <a:spcPct val="80000"/>
              </a:lnSpc>
            </a:pPr>
            <a:endParaRPr lang="en-US" sz="2000" dirty="0" smtClean="0">
              <a:solidFill>
                <a:schemeClr val="bg1"/>
              </a:solidFill>
            </a:endParaRPr>
          </a:p>
          <a:p>
            <a:pPr eaLnBrk="1" hangingPunct="1">
              <a:lnSpc>
                <a:spcPct val="80000"/>
              </a:lnSpc>
            </a:pPr>
            <a:r>
              <a:rPr lang="en-US" sz="1800" dirty="0" smtClean="0">
                <a:solidFill>
                  <a:schemeClr val="bg1"/>
                </a:solidFill>
              </a:rPr>
              <a:t>SSPEED Center Conference</a:t>
            </a:r>
          </a:p>
          <a:p>
            <a:pPr eaLnBrk="1" hangingPunct="1">
              <a:lnSpc>
                <a:spcPct val="80000"/>
              </a:lnSpc>
            </a:pPr>
            <a:r>
              <a:rPr lang="en-US" sz="1800" dirty="0" smtClean="0">
                <a:solidFill>
                  <a:schemeClr val="bg1"/>
                </a:solidFill>
              </a:rPr>
              <a:t>September 13, 2010</a:t>
            </a:r>
          </a:p>
          <a:p>
            <a:pPr eaLnBrk="1" hangingPunct="1">
              <a:lnSpc>
                <a:spcPct val="80000"/>
              </a:lnSpc>
            </a:pPr>
            <a:endParaRPr lang="en-US" sz="1800" dirty="0" smtClean="0">
              <a:solidFill>
                <a:srgbClr val="B8CCD9"/>
              </a:solidFill>
            </a:endParaRPr>
          </a:p>
        </p:txBody>
      </p:sp>
      <p:pic>
        <p:nvPicPr>
          <p:cNvPr id="6" name="Picture 4"/>
          <p:cNvPicPr>
            <a:picLocks noChangeAspect="1" noChangeArrowheads="1"/>
          </p:cNvPicPr>
          <p:nvPr/>
        </p:nvPicPr>
        <p:blipFill>
          <a:blip r:embed="rId3" cstate="print"/>
          <a:srcRect l="27619" t="14952" r="22381" b="74381"/>
          <a:stretch>
            <a:fillRect/>
          </a:stretch>
        </p:blipFill>
        <p:spPr bwMode="auto">
          <a:xfrm>
            <a:off x="0" y="0"/>
            <a:ext cx="9144000" cy="1219200"/>
          </a:xfrm>
          <a:prstGeom prst="rect">
            <a:avLst/>
          </a:prstGeom>
          <a:noFill/>
          <a:ln w="9525">
            <a:noFill/>
            <a:miter lim="800000"/>
            <a:headEnd/>
            <a:tailEnd/>
          </a:ln>
          <a:effectLst/>
        </p:spPr>
      </p:pic>
      <p:pic>
        <p:nvPicPr>
          <p:cNvPr id="2055" name="Picture 7"/>
          <p:cNvPicPr>
            <a:picLocks noChangeAspect="1" noChangeArrowheads="1"/>
          </p:cNvPicPr>
          <p:nvPr/>
        </p:nvPicPr>
        <p:blipFill>
          <a:blip r:embed="rId4" cstate="print"/>
          <a:srcRect/>
          <a:stretch>
            <a:fillRect/>
          </a:stretch>
        </p:blipFill>
        <p:spPr bwMode="auto">
          <a:xfrm>
            <a:off x="152400" y="-1"/>
            <a:ext cx="2819399" cy="1109829"/>
          </a:xfrm>
          <a:prstGeom prst="rect">
            <a:avLst/>
          </a:prstGeom>
          <a:noFill/>
          <a:ln w="9525">
            <a:noFill/>
            <a:miter lim="800000"/>
            <a:headEnd/>
            <a:tailEnd/>
          </a:ln>
        </p:spPr>
      </p:pic>
      <p:grpSp>
        <p:nvGrpSpPr>
          <p:cNvPr id="10" name="Group 59"/>
          <p:cNvGrpSpPr>
            <a:grpSpLocks/>
          </p:cNvGrpSpPr>
          <p:nvPr/>
        </p:nvGrpSpPr>
        <p:grpSpPr bwMode="auto">
          <a:xfrm>
            <a:off x="7848600" y="76200"/>
            <a:ext cx="990600" cy="990600"/>
            <a:chOff x="421" y="320"/>
            <a:chExt cx="576" cy="576"/>
          </a:xfrm>
        </p:grpSpPr>
        <p:sp>
          <p:nvSpPr>
            <p:cNvPr id="11" name="Oval 27"/>
            <p:cNvSpPr>
              <a:spLocks noChangeAspect="1" noChangeArrowheads="1"/>
            </p:cNvSpPr>
            <p:nvPr/>
          </p:nvSpPr>
          <p:spPr bwMode="auto">
            <a:xfrm>
              <a:off x="432" y="331"/>
              <a:ext cx="554" cy="554"/>
            </a:xfrm>
            <a:prstGeom prst="ellipse">
              <a:avLst/>
            </a:prstGeom>
            <a:solidFill>
              <a:srgbClr val="0B45FF"/>
            </a:solidFill>
            <a:ln w="9525">
              <a:noFill/>
              <a:round/>
              <a:headEnd/>
              <a:tailEnd/>
            </a:ln>
            <a:effectLst/>
          </p:spPr>
          <p:txBody>
            <a:bodyPr wrap="none" anchor="ctr"/>
            <a:lstStyle/>
            <a:p>
              <a:pPr algn="ctr"/>
              <a:endParaRPr lang="en-US">
                <a:solidFill>
                  <a:schemeClr val="bg1"/>
                </a:solidFill>
              </a:endParaRPr>
            </a:p>
          </p:txBody>
        </p:sp>
        <p:sp>
          <p:nvSpPr>
            <p:cNvPr id="12" name="Freeform 28"/>
            <p:cNvSpPr>
              <a:spLocks noChangeAspect="1"/>
            </p:cNvSpPr>
            <p:nvPr/>
          </p:nvSpPr>
          <p:spPr bwMode="auto">
            <a:xfrm>
              <a:off x="603" y="580"/>
              <a:ext cx="368" cy="310"/>
            </a:xfrm>
            <a:custGeom>
              <a:avLst/>
              <a:gdLst/>
              <a:ahLst/>
              <a:cxnLst>
                <a:cxn ang="0">
                  <a:pos x="38" y="539"/>
                </a:cxn>
                <a:cxn ang="0">
                  <a:pos x="12" y="753"/>
                </a:cxn>
                <a:cxn ang="0">
                  <a:pos x="20" y="852"/>
                </a:cxn>
                <a:cxn ang="0">
                  <a:pos x="108" y="1008"/>
                </a:cxn>
                <a:cxn ang="0">
                  <a:pos x="139" y="1068"/>
                </a:cxn>
                <a:cxn ang="0">
                  <a:pos x="182" y="1134"/>
                </a:cxn>
                <a:cxn ang="0">
                  <a:pos x="252" y="1151"/>
                </a:cxn>
                <a:cxn ang="0">
                  <a:pos x="293" y="1187"/>
                </a:cxn>
                <a:cxn ang="0">
                  <a:pos x="566" y="1200"/>
                </a:cxn>
                <a:cxn ang="0">
                  <a:pos x="1027" y="1020"/>
                </a:cxn>
                <a:cxn ang="0">
                  <a:pos x="1380" y="614"/>
                </a:cxn>
                <a:cxn ang="0">
                  <a:pos x="1400" y="460"/>
                </a:cxn>
                <a:cxn ang="0">
                  <a:pos x="1373" y="391"/>
                </a:cxn>
                <a:cxn ang="0">
                  <a:pos x="1359" y="386"/>
                </a:cxn>
                <a:cxn ang="0">
                  <a:pos x="1340" y="283"/>
                </a:cxn>
                <a:cxn ang="0">
                  <a:pos x="1318" y="295"/>
                </a:cxn>
                <a:cxn ang="0">
                  <a:pos x="1327" y="187"/>
                </a:cxn>
                <a:cxn ang="0">
                  <a:pos x="1239" y="90"/>
                </a:cxn>
                <a:cxn ang="0">
                  <a:pos x="1176" y="76"/>
                </a:cxn>
                <a:cxn ang="0">
                  <a:pos x="1090" y="93"/>
                </a:cxn>
                <a:cxn ang="0">
                  <a:pos x="1010" y="26"/>
                </a:cxn>
                <a:cxn ang="0">
                  <a:pos x="960" y="33"/>
                </a:cxn>
                <a:cxn ang="0">
                  <a:pos x="917" y="35"/>
                </a:cxn>
                <a:cxn ang="0">
                  <a:pos x="866" y="18"/>
                </a:cxn>
                <a:cxn ang="0">
                  <a:pos x="854" y="26"/>
                </a:cxn>
                <a:cxn ang="0">
                  <a:pos x="794" y="35"/>
                </a:cxn>
                <a:cxn ang="0">
                  <a:pos x="740" y="45"/>
                </a:cxn>
                <a:cxn ang="0">
                  <a:pos x="720" y="76"/>
                </a:cxn>
                <a:cxn ang="0">
                  <a:pos x="734" y="105"/>
                </a:cxn>
                <a:cxn ang="0">
                  <a:pos x="759" y="139"/>
                </a:cxn>
                <a:cxn ang="0">
                  <a:pos x="740" y="162"/>
                </a:cxn>
                <a:cxn ang="0">
                  <a:pos x="684" y="114"/>
                </a:cxn>
                <a:cxn ang="0">
                  <a:pos x="663" y="150"/>
                </a:cxn>
                <a:cxn ang="0">
                  <a:pos x="622" y="151"/>
                </a:cxn>
                <a:cxn ang="0">
                  <a:pos x="560" y="107"/>
                </a:cxn>
                <a:cxn ang="0">
                  <a:pos x="514" y="84"/>
                </a:cxn>
                <a:cxn ang="0">
                  <a:pos x="521" y="105"/>
                </a:cxn>
                <a:cxn ang="0">
                  <a:pos x="456" y="108"/>
                </a:cxn>
                <a:cxn ang="0">
                  <a:pos x="368" y="93"/>
                </a:cxn>
                <a:cxn ang="0">
                  <a:pos x="271" y="86"/>
                </a:cxn>
                <a:cxn ang="0">
                  <a:pos x="264" y="136"/>
                </a:cxn>
                <a:cxn ang="0">
                  <a:pos x="115" y="234"/>
                </a:cxn>
                <a:cxn ang="0">
                  <a:pos x="43" y="390"/>
                </a:cxn>
              </a:cxnLst>
              <a:rect l="0" t="0" r="r" b="b"/>
              <a:pathLst>
                <a:path w="1436" h="1209">
                  <a:moveTo>
                    <a:pt x="63" y="450"/>
                  </a:moveTo>
                  <a:lnTo>
                    <a:pt x="67" y="480"/>
                  </a:lnTo>
                  <a:lnTo>
                    <a:pt x="38" y="539"/>
                  </a:lnTo>
                  <a:lnTo>
                    <a:pt x="19" y="621"/>
                  </a:lnTo>
                  <a:lnTo>
                    <a:pt x="12" y="731"/>
                  </a:lnTo>
                  <a:lnTo>
                    <a:pt x="12" y="753"/>
                  </a:lnTo>
                  <a:lnTo>
                    <a:pt x="0" y="777"/>
                  </a:lnTo>
                  <a:lnTo>
                    <a:pt x="15" y="835"/>
                  </a:lnTo>
                  <a:lnTo>
                    <a:pt x="20" y="852"/>
                  </a:lnTo>
                  <a:lnTo>
                    <a:pt x="44" y="923"/>
                  </a:lnTo>
                  <a:lnTo>
                    <a:pt x="74" y="964"/>
                  </a:lnTo>
                  <a:lnTo>
                    <a:pt x="108" y="1008"/>
                  </a:lnTo>
                  <a:lnTo>
                    <a:pt x="125" y="1026"/>
                  </a:lnTo>
                  <a:lnTo>
                    <a:pt x="135" y="1050"/>
                  </a:lnTo>
                  <a:lnTo>
                    <a:pt x="139" y="1068"/>
                  </a:lnTo>
                  <a:lnTo>
                    <a:pt x="152" y="1096"/>
                  </a:lnTo>
                  <a:lnTo>
                    <a:pt x="171" y="1122"/>
                  </a:lnTo>
                  <a:lnTo>
                    <a:pt x="182" y="1134"/>
                  </a:lnTo>
                  <a:lnTo>
                    <a:pt x="207" y="1139"/>
                  </a:lnTo>
                  <a:lnTo>
                    <a:pt x="231" y="1140"/>
                  </a:lnTo>
                  <a:lnTo>
                    <a:pt x="252" y="1151"/>
                  </a:lnTo>
                  <a:lnTo>
                    <a:pt x="267" y="1163"/>
                  </a:lnTo>
                  <a:lnTo>
                    <a:pt x="284" y="1175"/>
                  </a:lnTo>
                  <a:lnTo>
                    <a:pt x="293" y="1187"/>
                  </a:lnTo>
                  <a:lnTo>
                    <a:pt x="305" y="1204"/>
                  </a:lnTo>
                  <a:lnTo>
                    <a:pt x="432" y="1209"/>
                  </a:lnTo>
                  <a:lnTo>
                    <a:pt x="566" y="1200"/>
                  </a:lnTo>
                  <a:lnTo>
                    <a:pt x="715" y="1168"/>
                  </a:lnTo>
                  <a:lnTo>
                    <a:pt x="869" y="1111"/>
                  </a:lnTo>
                  <a:lnTo>
                    <a:pt x="1027" y="1020"/>
                  </a:lnTo>
                  <a:lnTo>
                    <a:pt x="1157" y="911"/>
                  </a:lnTo>
                  <a:lnTo>
                    <a:pt x="1282" y="777"/>
                  </a:lnTo>
                  <a:lnTo>
                    <a:pt x="1380" y="614"/>
                  </a:lnTo>
                  <a:lnTo>
                    <a:pt x="1426" y="501"/>
                  </a:lnTo>
                  <a:lnTo>
                    <a:pt x="1436" y="477"/>
                  </a:lnTo>
                  <a:lnTo>
                    <a:pt x="1400" y="460"/>
                  </a:lnTo>
                  <a:lnTo>
                    <a:pt x="1390" y="429"/>
                  </a:lnTo>
                  <a:lnTo>
                    <a:pt x="1376" y="410"/>
                  </a:lnTo>
                  <a:lnTo>
                    <a:pt x="1373" y="391"/>
                  </a:lnTo>
                  <a:lnTo>
                    <a:pt x="1370" y="362"/>
                  </a:lnTo>
                  <a:lnTo>
                    <a:pt x="1364" y="374"/>
                  </a:lnTo>
                  <a:lnTo>
                    <a:pt x="1359" y="386"/>
                  </a:lnTo>
                  <a:lnTo>
                    <a:pt x="1347" y="374"/>
                  </a:lnTo>
                  <a:lnTo>
                    <a:pt x="1323" y="314"/>
                  </a:lnTo>
                  <a:lnTo>
                    <a:pt x="1340" y="283"/>
                  </a:lnTo>
                  <a:lnTo>
                    <a:pt x="1330" y="264"/>
                  </a:lnTo>
                  <a:lnTo>
                    <a:pt x="1325" y="275"/>
                  </a:lnTo>
                  <a:lnTo>
                    <a:pt x="1318" y="295"/>
                  </a:lnTo>
                  <a:lnTo>
                    <a:pt x="1311" y="271"/>
                  </a:lnTo>
                  <a:lnTo>
                    <a:pt x="1320" y="242"/>
                  </a:lnTo>
                  <a:lnTo>
                    <a:pt x="1327" y="187"/>
                  </a:lnTo>
                  <a:lnTo>
                    <a:pt x="1306" y="158"/>
                  </a:lnTo>
                  <a:lnTo>
                    <a:pt x="1258" y="112"/>
                  </a:lnTo>
                  <a:lnTo>
                    <a:pt x="1239" y="90"/>
                  </a:lnTo>
                  <a:lnTo>
                    <a:pt x="1200" y="62"/>
                  </a:lnTo>
                  <a:lnTo>
                    <a:pt x="1176" y="64"/>
                  </a:lnTo>
                  <a:lnTo>
                    <a:pt x="1176" y="76"/>
                  </a:lnTo>
                  <a:lnTo>
                    <a:pt x="1145" y="90"/>
                  </a:lnTo>
                  <a:lnTo>
                    <a:pt x="1104" y="98"/>
                  </a:lnTo>
                  <a:lnTo>
                    <a:pt x="1090" y="93"/>
                  </a:lnTo>
                  <a:lnTo>
                    <a:pt x="1080" y="69"/>
                  </a:lnTo>
                  <a:lnTo>
                    <a:pt x="1052" y="48"/>
                  </a:lnTo>
                  <a:lnTo>
                    <a:pt x="1010" y="26"/>
                  </a:lnTo>
                  <a:lnTo>
                    <a:pt x="996" y="19"/>
                  </a:lnTo>
                  <a:lnTo>
                    <a:pt x="982" y="30"/>
                  </a:lnTo>
                  <a:lnTo>
                    <a:pt x="960" y="33"/>
                  </a:lnTo>
                  <a:lnTo>
                    <a:pt x="944" y="21"/>
                  </a:lnTo>
                  <a:lnTo>
                    <a:pt x="936" y="28"/>
                  </a:lnTo>
                  <a:lnTo>
                    <a:pt x="917" y="35"/>
                  </a:lnTo>
                  <a:lnTo>
                    <a:pt x="893" y="40"/>
                  </a:lnTo>
                  <a:lnTo>
                    <a:pt x="876" y="36"/>
                  </a:lnTo>
                  <a:lnTo>
                    <a:pt x="866" y="18"/>
                  </a:lnTo>
                  <a:lnTo>
                    <a:pt x="866" y="0"/>
                  </a:lnTo>
                  <a:lnTo>
                    <a:pt x="854" y="4"/>
                  </a:lnTo>
                  <a:lnTo>
                    <a:pt x="854" y="26"/>
                  </a:lnTo>
                  <a:lnTo>
                    <a:pt x="845" y="43"/>
                  </a:lnTo>
                  <a:lnTo>
                    <a:pt x="819" y="33"/>
                  </a:lnTo>
                  <a:lnTo>
                    <a:pt x="794" y="35"/>
                  </a:lnTo>
                  <a:lnTo>
                    <a:pt x="771" y="31"/>
                  </a:lnTo>
                  <a:lnTo>
                    <a:pt x="749" y="40"/>
                  </a:lnTo>
                  <a:lnTo>
                    <a:pt x="740" y="45"/>
                  </a:lnTo>
                  <a:lnTo>
                    <a:pt x="727" y="52"/>
                  </a:lnTo>
                  <a:lnTo>
                    <a:pt x="706" y="67"/>
                  </a:lnTo>
                  <a:lnTo>
                    <a:pt x="720" y="76"/>
                  </a:lnTo>
                  <a:lnTo>
                    <a:pt x="735" y="62"/>
                  </a:lnTo>
                  <a:lnTo>
                    <a:pt x="744" y="78"/>
                  </a:lnTo>
                  <a:lnTo>
                    <a:pt x="734" y="105"/>
                  </a:lnTo>
                  <a:lnTo>
                    <a:pt x="728" y="120"/>
                  </a:lnTo>
                  <a:lnTo>
                    <a:pt x="740" y="127"/>
                  </a:lnTo>
                  <a:lnTo>
                    <a:pt x="759" y="139"/>
                  </a:lnTo>
                  <a:lnTo>
                    <a:pt x="766" y="156"/>
                  </a:lnTo>
                  <a:lnTo>
                    <a:pt x="756" y="168"/>
                  </a:lnTo>
                  <a:lnTo>
                    <a:pt x="740" y="162"/>
                  </a:lnTo>
                  <a:lnTo>
                    <a:pt x="718" y="141"/>
                  </a:lnTo>
                  <a:lnTo>
                    <a:pt x="706" y="132"/>
                  </a:lnTo>
                  <a:lnTo>
                    <a:pt x="684" y="114"/>
                  </a:lnTo>
                  <a:lnTo>
                    <a:pt x="686" y="126"/>
                  </a:lnTo>
                  <a:lnTo>
                    <a:pt x="679" y="144"/>
                  </a:lnTo>
                  <a:lnTo>
                    <a:pt x="663" y="150"/>
                  </a:lnTo>
                  <a:lnTo>
                    <a:pt x="653" y="138"/>
                  </a:lnTo>
                  <a:lnTo>
                    <a:pt x="641" y="143"/>
                  </a:lnTo>
                  <a:lnTo>
                    <a:pt x="622" y="151"/>
                  </a:lnTo>
                  <a:lnTo>
                    <a:pt x="605" y="134"/>
                  </a:lnTo>
                  <a:lnTo>
                    <a:pt x="581" y="119"/>
                  </a:lnTo>
                  <a:lnTo>
                    <a:pt x="560" y="107"/>
                  </a:lnTo>
                  <a:lnTo>
                    <a:pt x="548" y="98"/>
                  </a:lnTo>
                  <a:lnTo>
                    <a:pt x="530" y="88"/>
                  </a:lnTo>
                  <a:lnTo>
                    <a:pt x="514" y="84"/>
                  </a:lnTo>
                  <a:lnTo>
                    <a:pt x="504" y="93"/>
                  </a:lnTo>
                  <a:lnTo>
                    <a:pt x="511" y="103"/>
                  </a:lnTo>
                  <a:lnTo>
                    <a:pt x="521" y="105"/>
                  </a:lnTo>
                  <a:lnTo>
                    <a:pt x="500" y="115"/>
                  </a:lnTo>
                  <a:lnTo>
                    <a:pt x="475" y="112"/>
                  </a:lnTo>
                  <a:lnTo>
                    <a:pt x="456" y="108"/>
                  </a:lnTo>
                  <a:lnTo>
                    <a:pt x="425" y="95"/>
                  </a:lnTo>
                  <a:lnTo>
                    <a:pt x="394" y="90"/>
                  </a:lnTo>
                  <a:lnTo>
                    <a:pt x="368" y="93"/>
                  </a:lnTo>
                  <a:lnTo>
                    <a:pt x="343" y="100"/>
                  </a:lnTo>
                  <a:lnTo>
                    <a:pt x="284" y="120"/>
                  </a:lnTo>
                  <a:lnTo>
                    <a:pt x="271" y="86"/>
                  </a:lnTo>
                  <a:lnTo>
                    <a:pt x="252" y="98"/>
                  </a:lnTo>
                  <a:lnTo>
                    <a:pt x="255" y="119"/>
                  </a:lnTo>
                  <a:lnTo>
                    <a:pt x="264" y="136"/>
                  </a:lnTo>
                  <a:lnTo>
                    <a:pt x="223" y="163"/>
                  </a:lnTo>
                  <a:lnTo>
                    <a:pt x="170" y="201"/>
                  </a:lnTo>
                  <a:lnTo>
                    <a:pt x="115" y="234"/>
                  </a:lnTo>
                  <a:lnTo>
                    <a:pt x="56" y="295"/>
                  </a:lnTo>
                  <a:lnTo>
                    <a:pt x="39" y="338"/>
                  </a:lnTo>
                  <a:lnTo>
                    <a:pt x="43" y="390"/>
                  </a:lnTo>
                  <a:lnTo>
                    <a:pt x="63" y="450"/>
                  </a:lnTo>
                  <a:close/>
                </a:path>
              </a:pathLst>
            </a:custGeom>
            <a:solidFill>
              <a:srgbClr val="85A2FF"/>
            </a:solidFill>
            <a:ln w="4445" cmpd="sng">
              <a:solidFill>
                <a:schemeClr val="bg1"/>
              </a:solidFill>
              <a:round/>
              <a:headEnd/>
              <a:tailEnd/>
            </a:ln>
            <a:effectLst/>
          </p:spPr>
          <p:txBody>
            <a:bodyPr/>
            <a:lstStyle/>
            <a:p>
              <a:endParaRPr lang="en-US"/>
            </a:p>
          </p:txBody>
        </p:sp>
        <p:sp>
          <p:nvSpPr>
            <p:cNvPr id="13" name="Text Box 29"/>
            <p:cNvSpPr txBox="1">
              <a:spLocks noChangeAspect="1" noChangeArrowheads="1"/>
            </p:cNvSpPr>
            <p:nvPr/>
          </p:nvSpPr>
          <p:spPr bwMode="auto">
            <a:xfrm rot="637620">
              <a:off x="792" y="606"/>
              <a:ext cx="169" cy="212"/>
            </a:xfrm>
            <a:prstGeom prst="rect">
              <a:avLst/>
            </a:prstGeom>
            <a:noFill/>
            <a:ln w="9525">
              <a:noFill/>
              <a:miter lim="800000"/>
              <a:headEnd/>
              <a:tailEnd/>
            </a:ln>
            <a:effectLst>
              <a:outerShdw dist="17961" dir="2700000" algn="ctr" rotWithShape="0">
                <a:schemeClr val="tx1">
                  <a:alpha val="50000"/>
                </a:schemeClr>
              </a:outerShdw>
            </a:effectLst>
          </p:spPr>
          <p:txBody>
            <a:bodyPr wrap="none">
              <a:spAutoFit/>
            </a:bodyPr>
            <a:lstStyle/>
            <a:p>
              <a:r>
                <a:rPr lang="en-US" sz="1600">
                  <a:solidFill>
                    <a:schemeClr val="bg1"/>
                  </a:solidFill>
                  <a:latin typeface="ESRI Climate &amp; Precipitation" pitchFamily="2" charset="0"/>
                </a:rPr>
                <a:t>Ï</a:t>
              </a:r>
            </a:p>
          </p:txBody>
        </p:sp>
        <p:sp>
          <p:nvSpPr>
            <p:cNvPr id="14" name="Rectangle 30"/>
            <p:cNvSpPr>
              <a:spLocks noChangeAspect="1" noChangeArrowheads="1"/>
            </p:cNvSpPr>
            <p:nvPr/>
          </p:nvSpPr>
          <p:spPr bwMode="auto">
            <a:xfrm>
              <a:off x="559" y="489"/>
              <a:ext cx="311" cy="84"/>
            </a:xfrm>
            <a:prstGeom prst="rect">
              <a:avLst/>
            </a:prstGeom>
            <a:solidFill>
              <a:srgbClr val="0B45FF"/>
            </a:solidFill>
            <a:ln w="9525">
              <a:noFill/>
              <a:miter lim="800000"/>
              <a:headEnd/>
              <a:tailEnd/>
            </a:ln>
            <a:effectLst/>
          </p:spPr>
          <p:txBody>
            <a:bodyPr wrap="none" anchor="ctr"/>
            <a:lstStyle/>
            <a:p>
              <a:endParaRPr lang="en-US"/>
            </a:p>
          </p:txBody>
        </p:sp>
        <p:sp>
          <p:nvSpPr>
            <p:cNvPr id="15" name="Freeform 31"/>
            <p:cNvSpPr>
              <a:spLocks noChangeAspect="1"/>
            </p:cNvSpPr>
            <p:nvPr/>
          </p:nvSpPr>
          <p:spPr bwMode="auto">
            <a:xfrm>
              <a:off x="433" y="426"/>
              <a:ext cx="267" cy="276"/>
            </a:xfrm>
            <a:custGeom>
              <a:avLst/>
              <a:gdLst/>
              <a:ahLst/>
              <a:cxnLst>
                <a:cxn ang="0">
                  <a:pos x="261" y="691"/>
                </a:cxn>
                <a:cxn ang="0">
                  <a:pos x="318" y="690"/>
                </a:cxn>
                <a:cxn ang="0">
                  <a:pos x="373" y="707"/>
                </a:cxn>
                <a:cxn ang="0">
                  <a:pos x="425" y="772"/>
                </a:cxn>
                <a:cxn ang="0">
                  <a:pos x="484" y="865"/>
                </a:cxn>
                <a:cxn ang="0">
                  <a:pos x="529" y="913"/>
                </a:cxn>
                <a:cxn ang="0">
                  <a:pos x="535" y="966"/>
                </a:cxn>
                <a:cxn ang="0">
                  <a:pos x="558" y="1009"/>
                </a:cxn>
                <a:cxn ang="0">
                  <a:pos x="585" y="1025"/>
                </a:cxn>
                <a:cxn ang="0">
                  <a:pos x="633" y="1050"/>
                </a:cxn>
                <a:cxn ang="0">
                  <a:pos x="677" y="1060"/>
                </a:cxn>
                <a:cxn ang="0">
                  <a:pos x="707" y="1076"/>
                </a:cxn>
                <a:cxn ang="0">
                  <a:pos x="727" y="1050"/>
                </a:cxn>
                <a:cxn ang="0">
                  <a:pos x="704" y="959"/>
                </a:cxn>
                <a:cxn ang="0">
                  <a:pos x="726" y="891"/>
                </a:cxn>
                <a:cxn ang="0">
                  <a:pos x="797" y="825"/>
                </a:cxn>
                <a:cxn ang="0">
                  <a:pos x="894" y="763"/>
                </a:cxn>
                <a:cxn ang="0">
                  <a:pos x="919" y="718"/>
                </a:cxn>
                <a:cxn ang="0">
                  <a:pos x="937" y="691"/>
                </a:cxn>
                <a:cxn ang="0">
                  <a:pos x="948" y="720"/>
                </a:cxn>
                <a:cxn ang="0">
                  <a:pos x="1014" y="694"/>
                </a:cxn>
                <a:cxn ang="0">
                  <a:pos x="1025" y="656"/>
                </a:cxn>
                <a:cxn ang="0">
                  <a:pos x="1031" y="610"/>
                </a:cxn>
                <a:cxn ang="0">
                  <a:pos x="1031" y="528"/>
                </a:cxn>
                <a:cxn ang="0">
                  <a:pos x="1005" y="479"/>
                </a:cxn>
                <a:cxn ang="0">
                  <a:pos x="998" y="394"/>
                </a:cxn>
                <a:cxn ang="0">
                  <a:pos x="999" y="304"/>
                </a:cxn>
                <a:cxn ang="0">
                  <a:pos x="930" y="284"/>
                </a:cxn>
                <a:cxn ang="0">
                  <a:pos x="883" y="281"/>
                </a:cxn>
                <a:cxn ang="0">
                  <a:pos x="843" y="278"/>
                </a:cxn>
                <a:cxn ang="0">
                  <a:pos x="803" y="292"/>
                </a:cxn>
                <a:cxn ang="0">
                  <a:pos x="754" y="278"/>
                </a:cxn>
                <a:cxn ang="0">
                  <a:pos x="725" y="284"/>
                </a:cxn>
                <a:cxn ang="0">
                  <a:pos x="679" y="267"/>
                </a:cxn>
                <a:cxn ang="0">
                  <a:pos x="640" y="252"/>
                </a:cxn>
                <a:cxn ang="0">
                  <a:pos x="604" y="256"/>
                </a:cxn>
                <a:cxn ang="0">
                  <a:pos x="558" y="241"/>
                </a:cxn>
                <a:cxn ang="0">
                  <a:pos x="538" y="219"/>
                </a:cxn>
                <a:cxn ang="0">
                  <a:pos x="503" y="219"/>
                </a:cxn>
                <a:cxn ang="0">
                  <a:pos x="484" y="0"/>
                </a:cxn>
                <a:cxn ang="0">
                  <a:pos x="234" y="24"/>
                </a:cxn>
                <a:cxn ang="0">
                  <a:pos x="220" y="469"/>
                </a:cxn>
                <a:cxn ang="0">
                  <a:pos x="12" y="507"/>
                </a:cxn>
                <a:cxn ang="0">
                  <a:pos x="57" y="610"/>
                </a:cxn>
                <a:cxn ang="0">
                  <a:pos x="210" y="773"/>
                </a:cxn>
              </a:cxnLst>
              <a:rect l="0" t="0" r="r" b="b"/>
              <a:pathLst>
                <a:path w="1044" h="1076">
                  <a:moveTo>
                    <a:pt x="242" y="714"/>
                  </a:moveTo>
                  <a:lnTo>
                    <a:pt x="261" y="691"/>
                  </a:lnTo>
                  <a:lnTo>
                    <a:pt x="288" y="683"/>
                  </a:lnTo>
                  <a:lnTo>
                    <a:pt x="318" y="690"/>
                  </a:lnTo>
                  <a:lnTo>
                    <a:pt x="347" y="693"/>
                  </a:lnTo>
                  <a:lnTo>
                    <a:pt x="373" y="707"/>
                  </a:lnTo>
                  <a:lnTo>
                    <a:pt x="396" y="731"/>
                  </a:lnTo>
                  <a:lnTo>
                    <a:pt x="425" y="772"/>
                  </a:lnTo>
                  <a:lnTo>
                    <a:pt x="456" y="827"/>
                  </a:lnTo>
                  <a:lnTo>
                    <a:pt x="484" y="865"/>
                  </a:lnTo>
                  <a:lnTo>
                    <a:pt x="508" y="900"/>
                  </a:lnTo>
                  <a:lnTo>
                    <a:pt x="529" y="913"/>
                  </a:lnTo>
                  <a:lnTo>
                    <a:pt x="530" y="940"/>
                  </a:lnTo>
                  <a:lnTo>
                    <a:pt x="535" y="966"/>
                  </a:lnTo>
                  <a:lnTo>
                    <a:pt x="551" y="993"/>
                  </a:lnTo>
                  <a:lnTo>
                    <a:pt x="558" y="1009"/>
                  </a:lnTo>
                  <a:lnTo>
                    <a:pt x="573" y="1025"/>
                  </a:lnTo>
                  <a:lnTo>
                    <a:pt x="585" y="1025"/>
                  </a:lnTo>
                  <a:lnTo>
                    <a:pt x="604" y="1036"/>
                  </a:lnTo>
                  <a:lnTo>
                    <a:pt x="633" y="1050"/>
                  </a:lnTo>
                  <a:lnTo>
                    <a:pt x="655" y="1057"/>
                  </a:lnTo>
                  <a:lnTo>
                    <a:pt x="677" y="1060"/>
                  </a:lnTo>
                  <a:lnTo>
                    <a:pt x="688" y="1063"/>
                  </a:lnTo>
                  <a:lnTo>
                    <a:pt x="707" y="1076"/>
                  </a:lnTo>
                  <a:lnTo>
                    <a:pt x="722" y="1060"/>
                  </a:lnTo>
                  <a:lnTo>
                    <a:pt x="727" y="1050"/>
                  </a:lnTo>
                  <a:lnTo>
                    <a:pt x="709" y="1006"/>
                  </a:lnTo>
                  <a:lnTo>
                    <a:pt x="704" y="959"/>
                  </a:lnTo>
                  <a:lnTo>
                    <a:pt x="709" y="931"/>
                  </a:lnTo>
                  <a:lnTo>
                    <a:pt x="726" y="891"/>
                  </a:lnTo>
                  <a:lnTo>
                    <a:pt x="758" y="855"/>
                  </a:lnTo>
                  <a:lnTo>
                    <a:pt x="797" y="825"/>
                  </a:lnTo>
                  <a:lnTo>
                    <a:pt x="843" y="798"/>
                  </a:lnTo>
                  <a:lnTo>
                    <a:pt x="894" y="763"/>
                  </a:lnTo>
                  <a:lnTo>
                    <a:pt x="929" y="730"/>
                  </a:lnTo>
                  <a:lnTo>
                    <a:pt x="919" y="718"/>
                  </a:lnTo>
                  <a:lnTo>
                    <a:pt x="921" y="704"/>
                  </a:lnTo>
                  <a:lnTo>
                    <a:pt x="937" y="691"/>
                  </a:lnTo>
                  <a:lnTo>
                    <a:pt x="940" y="701"/>
                  </a:lnTo>
                  <a:lnTo>
                    <a:pt x="948" y="720"/>
                  </a:lnTo>
                  <a:lnTo>
                    <a:pt x="959" y="715"/>
                  </a:lnTo>
                  <a:lnTo>
                    <a:pt x="1014" y="694"/>
                  </a:lnTo>
                  <a:lnTo>
                    <a:pt x="1015" y="671"/>
                  </a:lnTo>
                  <a:lnTo>
                    <a:pt x="1025" y="656"/>
                  </a:lnTo>
                  <a:lnTo>
                    <a:pt x="1023" y="632"/>
                  </a:lnTo>
                  <a:lnTo>
                    <a:pt x="1031" y="610"/>
                  </a:lnTo>
                  <a:lnTo>
                    <a:pt x="1044" y="562"/>
                  </a:lnTo>
                  <a:lnTo>
                    <a:pt x="1031" y="528"/>
                  </a:lnTo>
                  <a:lnTo>
                    <a:pt x="1015" y="505"/>
                  </a:lnTo>
                  <a:lnTo>
                    <a:pt x="1005" y="479"/>
                  </a:lnTo>
                  <a:lnTo>
                    <a:pt x="1005" y="450"/>
                  </a:lnTo>
                  <a:lnTo>
                    <a:pt x="998" y="394"/>
                  </a:lnTo>
                  <a:lnTo>
                    <a:pt x="1001" y="355"/>
                  </a:lnTo>
                  <a:lnTo>
                    <a:pt x="999" y="304"/>
                  </a:lnTo>
                  <a:lnTo>
                    <a:pt x="972" y="310"/>
                  </a:lnTo>
                  <a:lnTo>
                    <a:pt x="930" y="284"/>
                  </a:lnTo>
                  <a:lnTo>
                    <a:pt x="905" y="270"/>
                  </a:lnTo>
                  <a:lnTo>
                    <a:pt x="883" y="281"/>
                  </a:lnTo>
                  <a:lnTo>
                    <a:pt x="862" y="270"/>
                  </a:lnTo>
                  <a:lnTo>
                    <a:pt x="843" y="278"/>
                  </a:lnTo>
                  <a:lnTo>
                    <a:pt x="827" y="281"/>
                  </a:lnTo>
                  <a:lnTo>
                    <a:pt x="803" y="292"/>
                  </a:lnTo>
                  <a:lnTo>
                    <a:pt x="771" y="273"/>
                  </a:lnTo>
                  <a:lnTo>
                    <a:pt x="754" y="278"/>
                  </a:lnTo>
                  <a:lnTo>
                    <a:pt x="736" y="276"/>
                  </a:lnTo>
                  <a:lnTo>
                    <a:pt x="725" y="284"/>
                  </a:lnTo>
                  <a:lnTo>
                    <a:pt x="699" y="275"/>
                  </a:lnTo>
                  <a:lnTo>
                    <a:pt x="679" y="267"/>
                  </a:lnTo>
                  <a:lnTo>
                    <a:pt x="655" y="278"/>
                  </a:lnTo>
                  <a:lnTo>
                    <a:pt x="640" y="252"/>
                  </a:lnTo>
                  <a:lnTo>
                    <a:pt x="615" y="256"/>
                  </a:lnTo>
                  <a:lnTo>
                    <a:pt x="604" y="256"/>
                  </a:lnTo>
                  <a:lnTo>
                    <a:pt x="574" y="251"/>
                  </a:lnTo>
                  <a:lnTo>
                    <a:pt x="558" y="241"/>
                  </a:lnTo>
                  <a:lnTo>
                    <a:pt x="548" y="236"/>
                  </a:lnTo>
                  <a:lnTo>
                    <a:pt x="538" y="219"/>
                  </a:lnTo>
                  <a:lnTo>
                    <a:pt x="515" y="227"/>
                  </a:lnTo>
                  <a:lnTo>
                    <a:pt x="503" y="219"/>
                  </a:lnTo>
                  <a:lnTo>
                    <a:pt x="484" y="203"/>
                  </a:lnTo>
                  <a:lnTo>
                    <a:pt x="484" y="0"/>
                  </a:lnTo>
                  <a:lnTo>
                    <a:pt x="256" y="3"/>
                  </a:lnTo>
                  <a:lnTo>
                    <a:pt x="234" y="24"/>
                  </a:lnTo>
                  <a:lnTo>
                    <a:pt x="217" y="51"/>
                  </a:lnTo>
                  <a:lnTo>
                    <a:pt x="220" y="469"/>
                  </a:lnTo>
                  <a:lnTo>
                    <a:pt x="19" y="469"/>
                  </a:lnTo>
                  <a:lnTo>
                    <a:pt x="12" y="507"/>
                  </a:lnTo>
                  <a:lnTo>
                    <a:pt x="0" y="555"/>
                  </a:lnTo>
                  <a:lnTo>
                    <a:pt x="57" y="610"/>
                  </a:lnTo>
                  <a:lnTo>
                    <a:pt x="100" y="712"/>
                  </a:lnTo>
                  <a:lnTo>
                    <a:pt x="210" y="773"/>
                  </a:lnTo>
                  <a:lnTo>
                    <a:pt x="242" y="714"/>
                  </a:lnTo>
                  <a:close/>
                </a:path>
              </a:pathLst>
            </a:custGeom>
            <a:solidFill>
              <a:srgbClr val="00218A"/>
            </a:solidFill>
            <a:ln w="4445" cap="flat" cmpd="sng">
              <a:solidFill>
                <a:schemeClr val="bg1"/>
              </a:solidFill>
              <a:prstDash val="solid"/>
              <a:round/>
              <a:headEnd/>
              <a:tailEnd/>
            </a:ln>
            <a:effectLst>
              <a:outerShdw dist="17961" dir="2700000" algn="ctr" rotWithShape="0">
                <a:schemeClr val="tx1">
                  <a:alpha val="50000"/>
                </a:schemeClr>
              </a:outerShdw>
            </a:effectLst>
          </p:spPr>
          <p:txBody>
            <a:bodyPr/>
            <a:lstStyle/>
            <a:p>
              <a:endParaRPr lang="en-US"/>
            </a:p>
          </p:txBody>
        </p:sp>
        <p:grpSp>
          <p:nvGrpSpPr>
            <p:cNvPr id="16" name="Group 58"/>
            <p:cNvGrpSpPr>
              <a:grpSpLocks/>
            </p:cNvGrpSpPr>
            <p:nvPr/>
          </p:nvGrpSpPr>
          <p:grpSpPr bwMode="auto">
            <a:xfrm>
              <a:off x="595" y="361"/>
              <a:ext cx="228" cy="92"/>
              <a:chOff x="595" y="361"/>
              <a:chExt cx="228" cy="92"/>
            </a:xfrm>
          </p:grpSpPr>
          <p:grpSp>
            <p:nvGrpSpPr>
              <p:cNvPr id="28" name="Group 32"/>
              <p:cNvGrpSpPr>
                <a:grpSpLocks noChangeAspect="1"/>
              </p:cNvGrpSpPr>
              <p:nvPr/>
            </p:nvGrpSpPr>
            <p:grpSpPr bwMode="auto">
              <a:xfrm>
                <a:off x="663" y="361"/>
                <a:ext cx="96" cy="92"/>
                <a:chOff x="2448" y="1542"/>
                <a:chExt cx="768" cy="1367"/>
              </a:xfrm>
            </p:grpSpPr>
            <p:sp>
              <p:nvSpPr>
                <p:cNvPr id="33" name="Freeform 33"/>
                <p:cNvSpPr>
                  <a:spLocks noChangeAspect="1"/>
                </p:cNvSpPr>
                <p:nvPr/>
              </p:nvSpPr>
              <p:spPr bwMode="auto">
                <a:xfrm>
                  <a:off x="2448" y="1542"/>
                  <a:ext cx="367" cy="1367"/>
                </a:xfrm>
                <a:custGeom>
                  <a:avLst/>
                  <a:gdLst/>
                  <a:ahLst/>
                  <a:cxnLst>
                    <a:cxn ang="0">
                      <a:pos x="240" y="0"/>
                    </a:cxn>
                    <a:cxn ang="0">
                      <a:pos x="192" y="1248"/>
                    </a:cxn>
                    <a:cxn ang="0">
                      <a:pos x="0" y="1248"/>
                    </a:cxn>
                    <a:cxn ang="0">
                      <a:pos x="192" y="0"/>
                    </a:cxn>
                    <a:cxn ang="0">
                      <a:pos x="240" y="0"/>
                    </a:cxn>
                  </a:cxnLst>
                  <a:rect l="0" t="0" r="r" b="b"/>
                  <a:pathLst>
                    <a:path w="240" h="1248">
                      <a:moveTo>
                        <a:pt x="240" y="0"/>
                      </a:moveTo>
                      <a:lnTo>
                        <a:pt x="192" y="1248"/>
                      </a:lnTo>
                      <a:lnTo>
                        <a:pt x="0" y="1248"/>
                      </a:lnTo>
                      <a:lnTo>
                        <a:pt x="192" y="0"/>
                      </a:lnTo>
                      <a:lnTo>
                        <a:pt x="240" y="0"/>
                      </a:lnTo>
                      <a:close/>
                    </a:path>
                  </a:pathLst>
                </a:custGeom>
                <a:solidFill>
                  <a:schemeClr val="bg1"/>
                </a:solidFill>
                <a:ln w="9525">
                  <a:noFill/>
                  <a:round/>
                  <a:headEnd/>
                  <a:tailEnd/>
                </a:ln>
                <a:effectLst/>
              </p:spPr>
              <p:txBody>
                <a:bodyPr/>
                <a:lstStyle/>
                <a:p>
                  <a:endParaRPr lang="en-US"/>
                </a:p>
              </p:txBody>
            </p:sp>
            <p:sp>
              <p:nvSpPr>
                <p:cNvPr id="34" name="Freeform 34"/>
                <p:cNvSpPr>
                  <a:spLocks noChangeAspect="1"/>
                </p:cNvSpPr>
                <p:nvPr/>
              </p:nvSpPr>
              <p:spPr bwMode="auto">
                <a:xfrm flipH="1">
                  <a:off x="2846" y="1542"/>
                  <a:ext cx="370" cy="1367"/>
                </a:xfrm>
                <a:custGeom>
                  <a:avLst/>
                  <a:gdLst/>
                  <a:ahLst/>
                  <a:cxnLst>
                    <a:cxn ang="0">
                      <a:pos x="240" y="0"/>
                    </a:cxn>
                    <a:cxn ang="0">
                      <a:pos x="192" y="1248"/>
                    </a:cxn>
                    <a:cxn ang="0">
                      <a:pos x="0" y="1248"/>
                    </a:cxn>
                    <a:cxn ang="0">
                      <a:pos x="192" y="0"/>
                    </a:cxn>
                    <a:cxn ang="0">
                      <a:pos x="240" y="0"/>
                    </a:cxn>
                  </a:cxnLst>
                  <a:rect l="0" t="0" r="r" b="b"/>
                  <a:pathLst>
                    <a:path w="240" h="1248">
                      <a:moveTo>
                        <a:pt x="240" y="0"/>
                      </a:moveTo>
                      <a:lnTo>
                        <a:pt x="192" y="1248"/>
                      </a:lnTo>
                      <a:lnTo>
                        <a:pt x="0" y="1248"/>
                      </a:lnTo>
                      <a:lnTo>
                        <a:pt x="192" y="0"/>
                      </a:lnTo>
                      <a:lnTo>
                        <a:pt x="240" y="0"/>
                      </a:lnTo>
                      <a:close/>
                    </a:path>
                  </a:pathLst>
                </a:custGeom>
                <a:solidFill>
                  <a:schemeClr val="bg1"/>
                </a:solidFill>
                <a:ln w="9525">
                  <a:noFill/>
                  <a:round/>
                  <a:headEnd/>
                  <a:tailEnd/>
                </a:ln>
                <a:effectLst/>
              </p:spPr>
              <p:txBody>
                <a:bodyPr/>
                <a:lstStyle/>
                <a:p>
                  <a:endParaRPr lang="en-US"/>
                </a:p>
              </p:txBody>
            </p:sp>
          </p:grpSp>
          <p:sp>
            <p:nvSpPr>
              <p:cNvPr id="29" name="Rectangle 35"/>
              <p:cNvSpPr>
                <a:spLocks noChangeAspect="1" noChangeArrowheads="1"/>
              </p:cNvSpPr>
              <p:nvPr/>
            </p:nvSpPr>
            <p:spPr bwMode="auto">
              <a:xfrm>
                <a:off x="645" y="384"/>
                <a:ext cx="155" cy="18"/>
              </a:xfrm>
              <a:prstGeom prst="rect">
                <a:avLst/>
              </a:prstGeom>
              <a:solidFill>
                <a:srgbClr val="0B45FF"/>
              </a:solidFill>
              <a:ln w="9525">
                <a:noFill/>
                <a:miter lim="800000"/>
                <a:headEnd/>
                <a:tailEnd/>
              </a:ln>
              <a:effectLst/>
            </p:spPr>
            <p:txBody>
              <a:bodyPr wrap="none" anchor="ctr"/>
              <a:lstStyle/>
              <a:p>
                <a:endParaRPr lang="en-US"/>
              </a:p>
            </p:txBody>
          </p:sp>
          <p:sp>
            <p:nvSpPr>
              <p:cNvPr id="30" name="Line 37"/>
              <p:cNvSpPr>
                <a:spLocks noChangeAspect="1" noChangeShapeType="1"/>
              </p:cNvSpPr>
              <p:nvPr/>
            </p:nvSpPr>
            <p:spPr bwMode="auto">
              <a:xfrm>
                <a:off x="755" y="401"/>
                <a:ext cx="0" cy="18"/>
              </a:xfrm>
              <a:prstGeom prst="line">
                <a:avLst/>
              </a:prstGeom>
              <a:noFill/>
              <a:ln w="12700">
                <a:solidFill>
                  <a:schemeClr val="bg1"/>
                </a:solidFill>
                <a:round/>
                <a:headEnd/>
                <a:tailEnd/>
              </a:ln>
              <a:effectLst/>
            </p:spPr>
            <p:txBody>
              <a:bodyPr/>
              <a:lstStyle/>
              <a:p>
                <a:endParaRPr lang="en-US"/>
              </a:p>
            </p:txBody>
          </p:sp>
          <p:sp>
            <p:nvSpPr>
              <p:cNvPr id="31" name="Line 38"/>
              <p:cNvSpPr>
                <a:spLocks noChangeAspect="1" noChangeShapeType="1"/>
              </p:cNvSpPr>
              <p:nvPr/>
            </p:nvSpPr>
            <p:spPr bwMode="auto">
              <a:xfrm flipH="1">
                <a:off x="666" y="401"/>
                <a:ext cx="0" cy="18"/>
              </a:xfrm>
              <a:prstGeom prst="line">
                <a:avLst/>
              </a:prstGeom>
              <a:noFill/>
              <a:ln w="12700">
                <a:solidFill>
                  <a:schemeClr val="bg1"/>
                </a:solidFill>
                <a:round/>
                <a:headEnd/>
                <a:tailEnd/>
              </a:ln>
              <a:effectLst/>
            </p:spPr>
            <p:txBody>
              <a:bodyPr/>
              <a:lstStyle/>
              <a:p>
                <a:endParaRPr lang="en-US"/>
              </a:p>
            </p:txBody>
          </p:sp>
          <p:sp>
            <p:nvSpPr>
              <p:cNvPr id="32" name="Freeform 39"/>
              <p:cNvSpPr>
                <a:spLocks noChangeAspect="1"/>
              </p:cNvSpPr>
              <p:nvPr/>
            </p:nvSpPr>
            <p:spPr bwMode="auto">
              <a:xfrm>
                <a:off x="595" y="391"/>
                <a:ext cx="228" cy="30"/>
              </a:xfrm>
              <a:custGeom>
                <a:avLst/>
                <a:gdLst/>
                <a:ahLst/>
                <a:cxnLst>
                  <a:cxn ang="0">
                    <a:pos x="0" y="114"/>
                  </a:cxn>
                  <a:cxn ang="0">
                    <a:pos x="84" y="105"/>
                  </a:cxn>
                  <a:cxn ang="0">
                    <a:pos x="261" y="29"/>
                  </a:cxn>
                  <a:cxn ang="0">
                    <a:pos x="422" y="0"/>
                  </a:cxn>
                  <a:cxn ang="0">
                    <a:pos x="584" y="26"/>
                  </a:cxn>
                  <a:cxn ang="0">
                    <a:pos x="740" y="99"/>
                  </a:cxn>
                  <a:cxn ang="0">
                    <a:pos x="833" y="108"/>
                  </a:cxn>
                </a:cxnLst>
                <a:rect l="0" t="0" r="r" b="b"/>
                <a:pathLst>
                  <a:path w="833" h="119">
                    <a:moveTo>
                      <a:pt x="0" y="114"/>
                    </a:moveTo>
                    <a:cubicBezTo>
                      <a:pt x="14" y="113"/>
                      <a:pt x="41" y="119"/>
                      <a:pt x="84" y="105"/>
                    </a:cubicBezTo>
                    <a:cubicBezTo>
                      <a:pt x="127" y="91"/>
                      <a:pt x="205" y="46"/>
                      <a:pt x="261" y="29"/>
                    </a:cubicBezTo>
                    <a:cubicBezTo>
                      <a:pt x="317" y="12"/>
                      <a:pt x="368" y="0"/>
                      <a:pt x="422" y="0"/>
                    </a:cubicBezTo>
                    <a:cubicBezTo>
                      <a:pt x="476" y="0"/>
                      <a:pt x="531" y="10"/>
                      <a:pt x="584" y="26"/>
                    </a:cubicBezTo>
                    <a:cubicBezTo>
                      <a:pt x="637" y="42"/>
                      <a:pt x="698" y="85"/>
                      <a:pt x="740" y="99"/>
                    </a:cubicBezTo>
                    <a:cubicBezTo>
                      <a:pt x="782" y="113"/>
                      <a:pt x="807" y="110"/>
                      <a:pt x="833" y="108"/>
                    </a:cubicBezTo>
                  </a:path>
                </a:pathLst>
              </a:custGeom>
              <a:noFill/>
              <a:ln w="12700" cmpd="sng">
                <a:solidFill>
                  <a:schemeClr val="bg1"/>
                </a:solidFill>
                <a:round/>
                <a:headEnd/>
                <a:tailEnd/>
              </a:ln>
              <a:effectLst>
                <a:outerShdw dist="12700" dir="5400000" algn="ctr" rotWithShape="0">
                  <a:schemeClr val="tx1">
                    <a:alpha val="50000"/>
                  </a:schemeClr>
                </a:outerShdw>
              </a:effectLst>
            </p:spPr>
            <p:txBody>
              <a:bodyPr/>
              <a:lstStyle/>
              <a:p>
                <a:endParaRPr lang="en-US"/>
              </a:p>
            </p:txBody>
          </p:sp>
        </p:grpSp>
        <p:sp>
          <p:nvSpPr>
            <p:cNvPr id="17" name="Oval 40"/>
            <p:cNvSpPr>
              <a:spLocks noChangeAspect="1" noChangeArrowheads="1"/>
            </p:cNvSpPr>
            <p:nvPr/>
          </p:nvSpPr>
          <p:spPr bwMode="auto">
            <a:xfrm>
              <a:off x="428" y="327"/>
              <a:ext cx="562" cy="562"/>
            </a:xfrm>
            <a:prstGeom prst="ellipse">
              <a:avLst/>
            </a:prstGeom>
            <a:noFill/>
            <a:ln w="19050">
              <a:solidFill>
                <a:schemeClr val="bg1"/>
              </a:solidFill>
              <a:round/>
              <a:headEnd/>
              <a:tailEnd/>
            </a:ln>
            <a:effectLst/>
          </p:spPr>
          <p:txBody>
            <a:bodyPr wrap="none" anchor="ctr"/>
            <a:lstStyle/>
            <a:p>
              <a:endParaRPr lang="en-US"/>
            </a:p>
          </p:txBody>
        </p:sp>
        <p:sp>
          <p:nvSpPr>
            <p:cNvPr id="18" name="Oval 41"/>
            <p:cNvSpPr>
              <a:spLocks noChangeAspect="1" noChangeArrowheads="1"/>
            </p:cNvSpPr>
            <p:nvPr/>
          </p:nvSpPr>
          <p:spPr bwMode="auto">
            <a:xfrm>
              <a:off x="421" y="320"/>
              <a:ext cx="576" cy="576"/>
            </a:xfrm>
            <a:prstGeom prst="ellipse">
              <a:avLst/>
            </a:prstGeom>
            <a:noFill/>
            <a:ln w="15875">
              <a:solidFill>
                <a:srgbClr val="00218A"/>
              </a:solidFill>
              <a:round/>
              <a:headEnd/>
              <a:tailEnd/>
            </a:ln>
            <a:effectLst/>
          </p:spPr>
          <p:txBody>
            <a:bodyPr wrap="none" anchor="ctr"/>
            <a:lstStyle/>
            <a:p>
              <a:endParaRPr lang="en-US"/>
            </a:p>
          </p:txBody>
        </p:sp>
        <p:sp>
          <p:nvSpPr>
            <p:cNvPr id="19" name="Oval 42"/>
            <p:cNvSpPr>
              <a:spLocks noChangeAspect="1" noChangeArrowheads="1"/>
            </p:cNvSpPr>
            <p:nvPr/>
          </p:nvSpPr>
          <p:spPr bwMode="auto">
            <a:xfrm flipH="1">
              <a:off x="663" y="596"/>
              <a:ext cx="7" cy="8"/>
            </a:xfrm>
            <a:prstGeom prst="ellipse">
              <a:avLst/>
            </a:prstGeom>
            <a:solidFill>
              <a:schemeClr val="bg1"/>
            </a:solidFill>
            <a:ln w="22225">
              <a:noFill/>
              <a:round/>
              <a:headEnd/>
              <a:tailEnd/>
            </a:ln>
            <a:effectLst/>
          </p:spPr>
          <p:txBody>
            <a:bodyPr wrap="none" anchor="ctr"/>
            <a:lstStyle/>
            <a:p>
              <a:endParaRPr lang="en-US"/>
            </a:p>
          </p:txBody>
        </p:sp>
        <p:sp>
          <p:nvSpPr>
            <p:cNvPr id="20" name="Oval 43"/>
            <p:cNvSpPr>
              <a:spLocks noChangeAspect="1" noChangeArrowheads="1"/>
            </p:cNvSpPr>
            <p:nvPr/>
          </p:nvSpPr>
          <p:spPr bwMode="auto">
            <a:xfrm flipH="1">
              <a:off x="605" y="583"/>
              <a:ext cx="7" cy="8"/>
            </a:xfrm>
            <a:prstGeom prst="ellipse">
              <a:avLst/>
            </a:prstGeom>
            <a:solidFill>
              <a:schemeClr val="bg1"/>
            </a:solidFill>
            <a:ln w="22225">
              <a:noFill/>
              <a:round/>
              <a:headEnd/>
              <a:tailEnd/>
            </a:ln>
            <a:effectLst/>
          </p:spPr>
          <p:txBody>
            <a:bodyPr wrap="none" anchor="ctr"/>
            <a:lstStyle/>
            <a:p>
              <a:endParaRPr lang="en-US"/>
            </a:p>
          </p:txBody>
        </p:sp>
        <p:sp>
          <p:nvSpPr>
            <p:cNvPr id="21" name="Oval 44"/>
            <p:cNvSpPr>
              <a:spLocks noChangeAspect="1" noChangeArrowheads="1"/>
            </p:cNvSpPr>
            <p:nvPr/>
          </p:nvSpPr>
          <p:spPr bwMode="auto">
            <a:xfrm flipH="1">
              <a:off x="780" y="590"/>
              <a:ext cx="8" cy="7"/>
            </a:xfrm>
            <a:prstGeom prst="ellipse">
              <a:avLst/>
            </a:prstGeom>
            <a:solidFill>
              <a:schemeClr val="bg1"/>
            </a:solidFill>
            <a:ln w="22225">
              <a:noFill/>
              <a:round/>
              <a:headEnd/>
              <a:tailEnd/>
            </a:ln>
            <a:effectLst/>
          </p:spPr>
          <p:txBody>
            <a:bodyPr wrap="none" anchor="ctr"/>
            <a:lstStyle/>
            <a:p>
              <a:endParaRPr lang="en-US"/>
            </a:p>
          </p:txBody>
        </p:sp>
        <p:sp>
          <p:nvSpPr>
            <p:cNvPr id="22" name="Oval 45"/>
            <p:cNvSpPr>
              <a:spLocks noChangeAspect="1" noChangeArrowheads="1"/>
            </p:cNvSpPr>
            <p:nvPr/>
          </p:nvSpPr>
          <p:spPr bwMode="auto">
            <a:xfrm flipH="1">
              <a:off x="611" y="693"/>
              <a:ext cx="7" cy="8"/>
            </a:xfrm>
            <a:prstGeom prst="ellipse">
              <a:avLst/>
            </a:prstGeom>
            <a:solidFill>
              <a:schemeClr val="bg1"/>
            </a:solidFill>
            <a:ln w="22225">
              <a:noFill/>
              <a:round/>
              <a:headEnd/>
              <a:tailEnd/>
            </a:ln>
            <a:effectLst/>
          </p:spPr>
          <p:txBody>
            <a:bodyPr wrap="none" anchor="ctr"/>
            <a:lstStyle/>
            <a:p>
              <a:endParaRPr lang="en-US"/>
            </a:p>
          </p:txBody>
        </p:sp>
        <p:sp>
          <p:nvSpPr>
            <p:cNvPr id="23" name="Rectangle 46"/>
            <p:cNvSpPr>
              <a:spLocks noChangeAspect="1" noChangeArrowheads="1"/>
            </p:cNvSpPr>
            <p:nvPr/>
          </p:nvSpPr>
          <p:spPr bwMode="auto">
            <a:xfrm>
              <a:off x="473" y="451"/>
              <a:ext cx="511" cy="125"/>
            </a:xfrm>
            <a:prstGeom prst="rect">
              <a:avLst/>
            </a:prstGeom>
            <a:noFill/>
            <a:ln w="9525">
              <a:noFill/>
              <a:miter lim="800000"/>
              <a:headEnd/>
              <a:tailEnd/>
            </a:ln>
            <a:effectLst>
              <a:outerShdw dist="17961" dir="2700000" algn="ctr" rotWithShape="0">
                <a:schemeClr val="tx1">
                  <a:alpha val="50000"/>
                </a:schemeClr>
              </a:outerShdw>
            </a:effectLst>
          </p:spPr>
          <p:txBody>
            <a:bodyPr anchor="ctr"/>
            <a:lstStyle/>
            <a:p>
              <a:pPr algn="ctr"/>
              <a:r>
                <a:rPr lang="en-US" b="1">
                  <a:solidFill>
                    <a:schemeClr val="bg1"/>
                  </a:solidFill>
                  <a:latin typeface="Trajan" pitchFamily="18" charset="0"/>
                </a:rPr>
                <a:t>S</a:t>
              </a:r>
              <a:r>
                <a:rPr lang="en-US" sz="1100" b="1">
                  <a:solidFill>
                    <a:schemeClr val="bg1"/>
                  </a:solidFill>
                  <a:latin typeface="Trajan" pitchFamily="18" charset="0"/>
                </a:rPr>
                <a:t>SPEED</a:t>
              </a:r>
            </a:p>
          </p:txBody>
        </p:sp>
        <p:sp>
          <p:nvSpPr>
            <p:cNvPr id="24" name="Line 48"/>
            <p:cNvSpPr>
              <a:spLocks noChangeAspect="1" noChangeShapeType="1"/>
            </p:cNvSpPr>
            <p:nvPr/>
          </p:nvSpPr>
          <p:spPr bwMode="auto">
            <a:xfrm rot="-2292747">
              <a:off x="732" y="548"/>
              <a:ext cx="76" cy="244"/>
            </a:xfrm>
            <a:prstGeom prst="line">
              <a:avLst/>
            </a:prstGeom>
            <a:noFill/>
            <a:ln w="3175">
              <a:solidFill>
                <a:schemeClr val="bg1"/>
              </a:solidFill>
              <a:round/>
              <a:headEnd/>
              <a:tailEnd/>
            </a:ln>
            <a:effectLst/>
          </p:spPr>
          <p:txBody>
            <a:bodyPr/>
            <a:lstStyle/>
            <a:p>
              <a:endParaRPr lang="en-US"/>
            </a:p>
          </p:txBody>
        </p:sp>
        <p:sp>
          <p:nvSpPr>
            <p:cNvPr id="25" name="Line 49"/>
            <p:cNvSpPr>
              <a:spLocks noChangeAspect="1" noChangeShapeType="1"/>
            </p:cNvSpPr>
            <p:nvPr/>
          </p:nvSpPr>
          <p:spPr bwMode="auto">
            <a:xfrm rot="-2292747">
              <a:off x="660" y="621"/>
              <a:ext cx="172" cy="197"/>
            </a:xfrm>
            <a:prstGeom prst="line">
              <a:avLst/>
            </a:prstGeom>
            <a:noFill/>
            <a:ln w="3175">
              <a:solidFill>
                <a:schemeClr val="bg1"/>
              </a:solidFill>
              <a:round/>
              <a:headEnd/>
              <a:tailEnd/>
            </a:ln>
            <a:effectLst/>
          </p:spPr>
          <p:txBody>
            <a:bodyPr/>
            <a:lstStyle/>
            <a:p>
              <a:endParaRPr lang="en-US"/>
            </a:p>
          </p:txBody>
        </p:sp>
        <p:sp>
          <p:nvSpPr>
            <p:cNvPr id="26" name="Line 50"/>
            <p:cNvSpPr>
              <a:spLocks noChangeAspect="1" noChangeShapeType="1"/>
            </p:cNvSpPr>
            <p:nvPr/>
          </p:nvSpPr>
          <p:spPr bwMode="auto">
            <a:xfrm rot="19307253" flipH="1">
              <a:off x="817" y="578"/>
              <a:ext cx="21" cy="177"/>
            </a:xfrm>
            <a:prstGeom prst="line">
              <a:avLst/>
            </a:prstGeom>
            <a:noFill/>
            <a:ln w="3175">
              <a:solidFill>
                <a:schemeClr val="bg1"/>
              </a:solidFill>
              <a:round/>
              <a:headEnd/>
              <a:tailEnd/>
            </a:ln>
            <a:effectLst/>
          </p:spPr>
          <p:txBody>
            <a:bodyPr/>
            <a:lstStyle/>
            <a:p>
              <a:endParaRPr lang="en-US"/>
            </a:p>
          </p:txBody>
        </p:sp>
        <p:sp>
          <p:nvSpPr>
            <p:cNvPr id="27" name="AutoShape 54"/>
            <p:cNvSpPr>
              <a:spLocks noChangeArrowheads="1"/>
            </p:cNvSpPr>
            <p:nvPr/>
          </p:nvSpPr>
          <p:spPr bwMode="auto">
            <a:xfrm>
              <a:off x="597" y="574"/>
              <a:ext cx="23" cy="23"/>
            </a:xfrm>
            <a:prstGeom prst="star5">
              <a:avLst/>
            </a:prstGeom>
            <a:solidFill>
              <a:schemeClr val="bg1"/>
            </a:solidFill>
            <a:ln w="9525">
              <a:noFill/>
              <a:miter lim="800000"/>
              <a:headEnd/>
              <a:tailEnd/>
            </a:ln>
            <a:effec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8229600" cy="990600"/>
          </a:xfrm>
        </p:spPr>
        <p:txBody>
          <a:bodyPr/>
          <a:lstStyle/>
          <a:p>
            <a:pPr algn="l" eaLnBrk="1" hangingPunct="1"/>
            <a:r>
              <a:rPr lang="en-US" sz="4000" dirty="0" smtClean="0">
                <a:solidFill>
                  <a:schemeClr val="bg1"/>
                </a:solidFill>
              </a:rPr>
              <a:t>Flood Mitigation-TMC Flood Gates</a:t>
            </a:r>
          </a:p>
        </p:txBody>
      </p:sp>
      <p:pic>
        <p:nvPicPr>
          <p:cNvPr id="10244" name="Picture 4" descr="8807800-R3-027-12"/>
          <p:cNvPicPr>
            <a:picLocks noChangeAspect="1" noChangeArrowheads="1"/>
          </p:cNvPicPr>
          <p:nvPr/>
        </p:nvPicPr>
        <p:blipFill>
          <a:blip r:embed="rId3" cstate="print"/>
          <a:srcRect r="8022" b="7813"/>
          <a:stretch>
            <a:fillRect/>
          </a:stretch>
        </p:blipFill>
        <p:spPr bwMode="auto">
          <a:xfrm>
            <a:off x="5638800" y="1219200"/>
            <a:ext cx="3179763" cy="4953000"/>
          </a:xfrm>
          <a:prstGeom prst="rect">
            <a:avLst/>
          </a:prstGeom>
          <a:noFill/>
          <a:ln w="12700">
            <a:solidFill>
              <a:srgbClr val="000000"/>
            </a:solidFill>
            <a:miter lim="800000"/>
            <a:headEnd/>
            <a:tailEnd/>
          </a:ln>
        </p:spPr>
      </p:pic>
      <p:pic>
        <p:nvPicPr>
          <p:cNvPr id="10245" name="Picture 5" descr="DCP00604"/>
          <p:cNvPicPr>
            <a:picLocks noChangeAspect="1" noChangeArrowheads="1"/>
          </p:cNvPicPr>
          <p:nvPr/>
        </p:nvPicPr>
        <p:blipFill>
          <a:blip r:embed="rId4" cstate="print"/>
          <a:srcRect/>
          <a:stretch>
            <a:fillRect/>
          </a:stretch>
        </p:blipFill>
        <p:spPr bwMode="auto">
          <a:xfrm>
            <a:off x="2819400" y="1219200"/>
            <a:ext cx="2709863" cy="2032000"/>
          </a:xfrm>
          <a:prstGeom prst="rect">
            <a:avLst/>
          </a:prstGeom>
          <a:noFill/>
          <a:ln w="9525">
            <a:solidFill>
              <a:srgbClr val="000000"/>
            </a:solidFill>
            <a:miter lim="800000"/>
            <a:headEnd/>
            <a:tailEnd/>
          </a:ln>
        </p:spPr>
      </p:pic>
      <p:pic>
        <p:nvPicPr>
          <p:cNvPr id="10246" name="Picture 6" descr="8807800-R1-004-0A"/>
          <p:cNvPicPr>
            <a:picLocks noChangeAspect="1" noChangeArrowheads="1"/>
          </p:cNvPicPr>
          <p:nvPr/>
        </p:nvPicPr>
        <p:blipFill>
          <a:blip r:embed="rId5" cstate="print"/>
          <a:srcRect l="7608" t="3537" r="18478" b="1768"/>
          <a:stretch>
            <a:fillRect/>
          </a:stretch>
        </p:blipFill>
        <p:spPr bwMode="auto">
          <a:xfrm>
            <a:off x="304800" y="1219200"/>
            <a:ext cx="2438400" cy="2039938"/>
          </a:xfrm>
          <a:prstGeom prst="rect">
            <a:avLst/>
          </a:prstGeom>
          <a:noFill/>
          <a:ln w="28575">
            <a:solidFill>
              <a:srgbClr val="000000"/>
            </a:solidFill>
            <a:miter lim="800000"/>
            <a:headEnd/>
            <a:tailEnd/>
          </a:ln>
        </p:spPr>
      </p:pic>
      <p:sp>
        <p:nvSpPr>
          <p:cNvPr id="10247" name="Text Box 7"/>
          <p:cNvSpPr txBox="1">
            <a:spLocks noChangeArrowheads="1"/>
          </p:cNvSpPr>
          <p:nvPr/>
        </p:nvSpPr>
        <p:spPr bwMode="auto">
          <a:xfrm>
            <a:off x="609600" y="6324600"/>
            <a:ext cx="7772400" cy="366713"/>
          </a:xfrm>
          <a:prstGeom prst="rect">
            <a:avLst/>
          </a:prstGeom>
          <a:noFill/>
          <a:ln w="9525">
            <a:noFill/>
            <a:miter lim="800000"/>
            <a:headEnd/>
            <a:tailEnd/>
          </a:ln>
        </p:spPr>
        <p:txBody>
          <a:bodyPr>
            <a:spAutoFit/>
          </a:bodyPr>
          <a:lstStyle/>
          <a:p>
            <a:pPr algn="ctr" eaLnBrk="0" hangingPunct="0">
              <a:spcBef>
                <a:spcPct val="50000"/>
              </a:spcBef>
            </a:pPr>
            <a:r>
              <a:rPr lang="en-US" i="1" dirty="0">
                <a:solidFill>
                  <a:schemeClr val="bg1"/>
                </a:solidFill>
              </a:rPr>
              <a:t>The installation of flood gates, doors</a:t>
            </a:r>
            <a:r>
              <a:rPr lang="en-US" i="1" dirty="0" smtClean="0">
                <a:solidFill>
                  <a:schemeClr val="bg1"/>
                </a:solidFill>
              </a:rPr>
              <a:t> and </a:t>
            </a:r>
            <a:r>
              <a:rPr lang="en-US" i="1" dirty="0" err="1" smtClean="0">
                <a:solidFill>
                  <a:schemeClr val="bg1"/>
                </a:solidFill>
              </a:rPr>
              <a:t>berms</a:t>
            </a:r>
            <a:endParaRPr lang="en-US" i="1" dirty="0">
              <a:solidFill>
                <a:schemeClr val="bg1"/>
              </a:solidFill>
            </a:endParaRPr>
          </a:p>
        </p:txBody>
      </p:sp>
      <p:grpSp>
        <p:nvGrpSpPr>
          <p:cNvPr id="8" name="Group 6"/>
          <p:cNvGrpSpPr>
            <a:grpSpLocks/>
          </p:cNvGrpSpPr>
          <p:nvPr/>
        </p:nvGrpSpPr>
        <p:grpSpPr bwMode="auto">
          <a:xfrm>
            <a:off x="0" y="838200"/>
            <a:ext cx="7772400" cy="228600"/>
            <a:chOff x="0" y="720"/>
            <a:chExt cx="4896" cy="144"/>
          </a:xfrm>
        </p:grpSpPr>
        <p:sp>
          <p:nvSpPr>
            <p:cNvPr id="9" name="Rectangle 7"/>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10" name="Rectangle 8"/>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11" name="Rectangle 9"/>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pic>
        <p:nvPicPr>
          <p:cNvPr id="12" name="Picture 4"/>
          <p:cNvPicPr>
            <a:picLocks noChangeAspect="1" noChangeArrowheads="1"/>
          </p:cNvPicPr>
          <p:nvPr/>
        </p:nvPicPr>
        <p:blipFill>
          <a:blip r:embed="rId6" cstate="print"/>
          <a:srcRect l="6250" t="24268" r="12488" b="22845"/>
          <a:stretch>
            <a:fillRect/>
          </a:stretch>
        </p:blipFill>
        <p:spPr bwMode="white">
          <a:xfrm>
            <a:off x="838200" y="4724400"/>
            <a:ext cx="4114800" cy="1518117"/>
          </a:xfrm>
          <a:prstGeom prst="rect">
            <a:avLst/>
          </a:prstGeom>
          <a:noFill/>
          <a:ln w="25400">
            <a:solidFill>
              <a:schemeClr val="accent2"/>
            </a:solidFill>
            <a:miter lim="800000"/>
            <a:headEnd/>
            <a:tailEnd/>
          </a:ln>
        </p:spPr>
      </p:pic>
      <p:pic>
        <p:nvPicPr>
          <p:cNvPr id="13" name="Picture 5"/>
          <p:cNvPicPr>
            <a:picLocks noChangeAspect="1" noChangeArrowheads="1"/>
          </p:cNvPicPr>
          <p:nvPr/>
        </p:nvPicPr>
        <p:blipFill>
          <a:blip r:embed="rId7" cstate="print"/>
          <a:srcRect l="14815" t="20726" r="15607" b="41348"/>
          <a:stretch>
            <a:fillRect/>
          </a:stretch>
        </p:blipFill>
        <p:spPr bwMode="auto">
          <a:xfrm>
            <a:off x="838200" y="3429000"/>
            <a:ext cx="4114800" cy="1211061"/>
          </a:xfrm>
          <a:prstGeom prst="rect">
            <a:avLst/>
          </a:prstGeom>
          <a:noFill/>
          <a:ln w="25400">
            <a:solidFill>
              <a:schemeClr val="accent2"/>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8229600" cy="990600"/>
          </a:xfrm>
        </p:spPr>
        <p:txBody>
          <a:bodyPr/>
          <a:lstStyle/>
          <a:p>
            <a:pPr algn="l" eaLnBrk="1" hangingPunct="1"/>
            <a:r>
              <a:rPr lang="en-US" sz="4000" dirty="0" smtClean="0">
                <a:solidFill>
                  <a:schemeClr val="bg1"/>
                </a:solidFill>
              </a:rPr>
              <a:t>Flood Mitigation-Harris Gully</a:t>
            </a:r>
          </a:p>
        </p:txBody>
      </p:sp>
      <p:pic>
        <p:nvPicPr>
          <p:cNvPr id="10243" name="Picture 6"/>
          <p:cNvPicPr>
            <a:picLocks noChangeAspect="1" noChangeArrowheads="1"/>
          </p:cNvPicPr>
          <p:nvPr/>
        </p:nvPicPr>
        <p:blipFill>
          <a:blip r:embed="rId3" cstate="print"/>
          <a:srcRect l="14999" t="14421" b="7297"/>
          <a:stretch>
            <a:fillRect/>
          </a:stretch>
        </p:blipFill>
        <p:spPr bwMode="auto">
          <a:xfrm>
            <a:off x="685800" y="2514600"/>
            <a:ext cx="7415463" cy="4143935"/>
          </a:xfrm>
          <a:prstGeom prst="rect">
            <a:avLst/>
          </a:prstGeom>
          <a:noFill/>
          <a:ln w="12700">
            <a:solidFill>
              <a:srgbClr val="000000"/>
            </a:solidFill>
            <a:miter lim="800000"/>
            <a:headEnd/>
            <a:tailEnd/>
          </a:ln>
        </p:spPr>
      </p:pic>
      <p:sp>
        <p:nvSpPr>
          <p:cNvPr id="10247" name="Text Box 7"/>
          <p:cNvSpPr txBox="1">
            <a:spLocks noChangeArrowheads="1"/>
          </p:cNvSpPr>
          <p:nvPr/>
        </p:nvSpPr>
        <p:spPr bwMode="auto">
          <a:xfrm>
            <a:off x="381000" y="1676400"/>
            <a:ext cx="7772400" cy="366713"/>
          </a:xfrm>
          <a:prstGeom prst="rect">
            <a:avLst/>
          </a:prstGeom>
          <a:noFill/>
          <a:ln w="9525">
            <a:noFill/>
            <a:miter lim="800000"/>
            <a:headEnd/>
            <a:tailEnd/>
          </a:ln>
        </p:spPr>
        <p:txBody>
          <a:bodyPr>
            <a:spAutoFit/>
          </a:bodyPr>
          <a:lstStyle/>
          <a:p>
            <a:pPr algn="ctr" eaLnBrk="0" hangingPunct="0">
              <a:spcBef>
                <a:spcPct val="50000"/>
              </a:spcBef>
            </a:pPr>
            <a:r>
              <a:rPr lang="en-US" i="1" dirty="0">
                <a:solidFill>
                  <a:schemeClr val="bg1"/>
                </a:solidFill>
              </a:rPr>
              <a:t>The installation of</a:t>
            </a:r>
            <a:r>
              <a:rPr lang="en-US" i="1" dirty="0" smtClean="0">
                <a:solidFill>
                  <a:schemeClr val="bg1"/>
                </a:solidFill>
              </a:rPr>
              <a:t> large new culverts under Kirby, McGregor, &amp; Hermann</a:t>
            </a:r>
            <a:endParaRPr lang="en-US" i="1" dirty="0">
              <a:solidFill>
                <a:schemeClr val="bg1"/>
              </a:solidFill>
            </a:endParaRPr>
          </a:p>
        </p:txBody>
      </p:sp>
      <p:grpSp>
        <p:nvGrpSpPr>
          <p:cNvPr id="2" name="Group 6"/>
          <p:cNvGrpSpPr>
            <a:grpSpLocks/>
          </p:cNvGrpSpPr>
          <p:nvPr/>
        </p:nvGrpSpPr>
        <p:grpSpPr bwMode="auto">
          <a:xfrm>
            <a:off x="0" y="838200"/>
            <a:ext cx="7772400" cy="228600"/>
            <a:chOff x="0" y="720"/>
            <a:chExt cx="4896" cy="144"/>
          </a:xfrm>
        </p:grpSpPr>
        <p:sp>
          <p:nvSpPr>
            <p:cNvPr id="9" name="Rectangle 7"/>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10" name="Rectangle 8"/>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11" name="Rectangle 9"/>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0"/>
            <a:ext cx="8229600" cy="1143000"/>
          </a:xfrm>
        </p:spPr>
        <p:txBody>
          <a:bodyPr/>
          <a:lstStyle/>
          <a:p>
            <a:pPr algn="l" eaLnBrk="1" hangingPunct="1"/>
            <a:r>
              <a:rPr lang="en-US" dirty="0" smtClean="0">
                <a:solidFill>
                  <a:schemeClr val="bg1"/>
                </a:solidFill>
              </a:rPr>
              <a:t> Hurricane Ike</a:t>
            </a:r>
          </a:p>
        </p:txBody>
      </p:sp>
      <p:sp>
        <p:nvSpPr>
          <p:cNvPr id="12291" name="Text Box 3"/>
          <p:cNvSpPr txBox="1">
            <a:spLocks noChangeArrowheads="1"/>
          </p:cNvSpPr>
          <p:nvPr/>
        </p:nvSpPr>
        <p:spPr bwMode="auto">
          <a:xfrm>
            <a:off x="228600" y="1752600"/>
            <a:ext cx="3810000" cy="5447645"/>
          </a:xfrm>
          <a:prstGeom prst="rect">
            <a:avLst/>
          </a:prstGeom>
          <a:noFill/>
          <a:ln w="9525">
            <a:noFill/>
            <a:miter lim="800000"/>
            <a:headEnd/>
            <a:tailEnd/>
          </a:ln>
        </p:spPr>
        <p:txBody>
          <a:bodyPr wrap="square">
            <a:spAutoFit/>
          </a:bodyPr>
          <a:lstStyle/>
          <a:p>
            <a:pPr eaLnBrk="0" hangingPunct="0">
              <a:buFontTx/>
              <a:buChar char="•"/>
            </a:pPr>
            <a:r>
              <a:rPr lang="en-US" sz="2400" dirty="0">
                <a:solidFill>
                  <a:srgbClr val="B8CCD9"/>
                </a:solidFill>
              </a:rPr>
              <a:t> </a:t>
            </a:r>
            <a:r>
              <a:rPr lang="en-US" sz="2400" dirty="0">
                <a:solidFill>
                  <a:schemeClr val="bg1"/>
                </a:solidFill>
              </a:rPr>
              <a:t>Resulted in the</a:t>
            </a:r>
            <a:r>
              <a:rPr lang="en-US" sz="2400" dirty="0" smtClean="0">
                <a:solidFill>
                  <a:schemeClr val="bg1"/>
                </a:solidFill>
              </a:rPr>
              <a:t> 3</a:t>
            </a:r>
            <a:r>
              <a:rPr lang="en-US" sz="2400" baseline="30000" dirty="0" smtClean="0">
                <a:solidFill>
                  <a:schemeClr val="bg1"/>
                </a:solidFill>
              </a:rPr>
              <a:t>rd</a:t>
            </a:r>
            <a:r>
              <a:rPr lang="en-US" sz="2400" dirty="0" smtClean="0">
                <a:solidFill>
                  <a:schemeClr val="bg1"/>
                </a:solidFill>
              </a:rPr>
              <a:t>  most damaging hurricane</a:t>
            </a:r>
          </a:p>
          <a:p>
            <a:pPr eaLnBrk="0" hangingPunct="0">
              <a:buFontTx/>
              <a:buChar char="•"/>
            </a:pPr>
            <a:endParaRPr lang="en-US" sz="2400" dirty="0" smtClean="0">
              <a:solidFill>
                <a:schemeClr val="bg1"/>
              </a:solidFill>
            </a:endParaRPr>
          </a:p>
          <a:p>
            <a:pPr eaLnBrk="0" hangingPunct="0">
              <a:buFontTx/>
              <a:buChar char="•"/>
            </a:pPr>
            <a:r>
              <a:rPr lang="en-US" sz="2400" dirty="0">
                <a:solidFill>
                  <a:schemeClr val="bg1"/>
                </a:solidFill>
              </a:rPr>
              <a:t> </a:t>
            </a:r>
            <a:r>
              <a:rPr lang="en-US" sz="2400" dirty="0" smtClean="0">
                <a:solidFill>
                  <a:schemeClr val="bg1"/>
                </a:solidFill>
              </a:rPr>
              <a:t>24.9 </a:t>
            </a:r>
            <a:r>
              <a:rPr lang="en-US" sz="2400" dirty="0">
                <a:solidFill>
                  <a:schemeClr val="bg1"/>
                </a:solidFill>
              </a:rPr>
              <a:t>billion in </a:t>
            </a:r>
            <a:r>
              <a:rPr lang="en-US" sz="2400" dirty="0" smtClean="0">
                <a:solidFill>
                  <a:schemeClr val="bg1"/>
                </a:solidFill>
              </a:rPr>
              <a:t>damages</a:t>
            </a:r>
          </a:p>
          <a:p>
            <a:pPr eaLnBrk="0" hangingPunct="0">
              <a:buFontTx/>
              <a:buChar char="•"/>
            </a:pPr>
            <a:endParaRPr lang="en-US" sz="2400" dirty="0" smtClean="0">
              <a:solidFill>
                <a:schemeClr val="bg1"/>
              </a:solidFill>
            </a:endParaRPr>
          </a:p>
          <a:p>
            <a:pPr eaLnBrk="0" hangingPunct="0">
              <a:buFontTx/>
              <a:buChar char="•"/>
            </a:pPr>
            <a:r>
              <a:rPr lang="en-US" sz="2400" dirty="0">
                <a:solidFill>
                  <a:schemeClr val="bg1"/>
                </a:solidFill>
              </a:rPr>
              <a:t> Estimated </a:t>
            </a:r>
            <a:r>
              <a:rPr lang="en-US" sz="2400" dirty="0" smtClean="0">
                <a:solidFill>
                  <a:schemeClr val="bg1"/>
                </a:solidFill>
              </a:rPr>
              <a:t>100,000 </a:t>
            </a:r>
            <a:r>
              <a:rPr lang="en-US" sz="2400" dirty="0">
                <a:solidFill>
                  <a:schemeClr val="bg1"/>
                </a:solidFill>
              </a:rPr>
              <a:t>homes flooded and 3,000 completely </a:t>
            </a:r>
            <a:r>
              <a:rPr lang="en-US" sz="2400" dirty="0" smtClean="0">
                <a:solidFill>
                  <a:schemeClr val="bg1"/>
                </a:solidFill>
              </a:rPr>
              <a:t>destroyed</a:t>
            </a:r>
          </a:p>
          <a:p>
            <a:pPr eaLnBrk="0" hangingPunct="0">
              <a:buFontTx/>
              <a:buChar char="•"/>
            </a:pPr>
            <a:endParaRPr lang="en-US" sz="2400" dirty="0" smtClean="0">
              <a:solidFill>
                <a:schemeClr val="bg1"/>
              </a:solidFill>
            </a:endParaRPr>
          </a:p>
          <a:p>
            <a:pPr eaLnBrk="0" hangingPunct="0">
              <a:buFontTx/>
              <a:buChar char="•"/>
            </a:pPr>
            <a:r>
              <a:rPr lang="en-US" sz="2400" dirty="0" smtClean="0">
                <a:solidFill>
                  <a:schemeClr val="bg1"/>
                </a:solidFill>
              </a:rPr>
              <a:t> Major damage to UTMB</a:t>
            </a:r>
          </a:p>
          <a:p>
            <a:pPr eaLnBrk="0" hangingPunct="0">
              <a:buFontTx/>
              <a:buChar char="•"/>
            </a:pPr>
            <a:endParaRPr lang="en-US" sz="2400" dirty="0" smtClean="0">
              <a:solidFill>
                <a:schemeClr val="bg1"/>
              </a:solidFill>
            </a:endParaRPr>
          </a:p>
          <a:p>
            <a:pPr eaLnBrk="0" hangingPunct="0">
              <a:buFontTx/>
              <a:buChar char="•"/>
            </a:pPr>
            <a:r>
              <a:rPr lang="en-US" sz="2400" dirty="0">
                <a:solidFill>
                  <a:schemeClr val="bg1"/>
                </a:solidFill>
              </a:rPr>
              <a:t> Major wind, surge and rainfall</a:t>
            </a:r>
          </a:p>
          <a:p>
            <a:pPr eaLnBrk="0" hangingPunct="0">
              <a:spcBef>
                <a:spcPct val="50000"/>
              </a:spcBef>
              <a:buFontTx/>
              <a:buChar char="•"/>
            </a:pPr>
            <a:endParaRPr lang="en-US" sz="2400" dirty="0">
              <a:solidFill>
                <a:srgbClr val="B8CCD9"/>
              </a:solidFill>
            </a:endParaRPr>
          </a:p>
        </p:txBody>
      </p:sp>
      <p:pic>
        <p:nvPicPr>
          <p:cNvPr id="12292" name="Picture 4"/>
          <p:cNvPicPr>
            <a:picLocks noChangeAspect="1" noChangeArrowheads="1"/>
          </p:cNvPicPr>
          <p:nvPr/>
        </p:nvPicPr>
        <p:blipFill>
          <a:blip r:embed="rId3" cstate="print"/>
          <a:srcRect/>
          <a:stretch>
            <a:fillRect/>
          </a:stretch>
        </p:blipFill>
        <p:spPr bwMode="auto">
          <a:xfrm>
            <a:off x="4038600" y="1828800"/>
            <a:ext cx="4800600" cy="3962400"/>
          </a:xfrm>
          <a:prstGeom prst="rect">
            <a:avLst/>
          </a:prstGeom>
          <a:noFill/>
          <a:ln w="19050">
            <a:solidFill>
              <a:srgbClr val="425B8C"/>
            </a:solidFill>
            <a:miter lim="800000"/>
            <a:headEnd/>
            <a:tailEnd/>
          </a:ln>
        </p:spPr>
      </p:pic>
      <p:grpSp>
        <p:nvGrpSpPr>
          <p:cNvPr id="12293" name="Group 6"/>
          <p:cNvGrpSpPr>
            <a:grpSpLocks/>
          </p:cNvGrpSpPr>
          <p:nvPr/>
        </p:nvGrpSpPr>
        <p:grpSpPr bwMode="auto">
          <a:xfrm>
            <a:off x="0" y="1143000"/>
            <a:ext cx="7772400" cy="228600"/>
            <a:chOff x="0" y="720"/>
            <a:chExt cx="4896" cy="144"/>
          </a:xfrm>
        </p:grpSpPr>
        <p:sp>
          <p:nvSpPr>
            <p:cNvPr id="12294" name="Rectangle 7"/>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12295" name="Rectangle 8"/>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12296" name="Rectangle 9"/>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314" name="Picture 1"/>
          <p:cNvPicPr>
            <a:picLocks noChangeAspect="1" noChangeArrowheads="1"/>
          </p:cNvPicPr>
          <p:nvPr/>
        </p:nvPicPr>
        <p:blipFill>
          <a:blip r:embed="rId3" cstate="print"/>
          <a:srcRect/>
          <a:stretch>
            <a:fillRect/>
          </a:stretch>
        </p:blipFill>
        <p:spPr bwMode="auto">
          <a:xfrm>
            <a:off x="-457200" y="0"/>
            <a:ext cx="10288588" cy="6858000"/>
          </a:xfrm>
          <a:prstGeom prst="rect">
            <a:avLst/>
          </a:prstGeom>
          <a:noFill/>
          <a:ln w="12700">
            <a:noFill/>
            <a:miter lim="800000"/>
            <a:headEnd/>
            <a:tailEnd/>
          </a:ln>
        </p:spPr>
      </p:pic>
      <p:sp>
        <p:nvSpPr>
          <p:cNvPr id="13315" name="Slide Number Placeholder 2"/>
          <p:cNvSpPr txBox="1">
            <a:spLocks noGrp="1"/>
          </p:cNvSpPr>
          <p:nvPr/>
        </p:nvSpPr>
        <p:spPr bwMode="auto">
          <a:xfrm>
            <a:off x="6553200" y="6248400"/>
            <a:ext cx="1905000" cy="457200"/>
          </a:xfrm>
          <a:prstGeom prst="rect">
            <a:avLst/>
          </a:prstGeom>
          <a:noFill/>
          <a:ln w="9525">
            <a:noFill/>
            <a:miter lim="800000"/>
            <a:headEnd/>
            <a:tailEnd/>
          </a:ln>
        </p:spPr>
        <p:txBody>
          <a:bodyPr/>
          <a:lstStyle/>
          <a:p>
            <a:pPr algn="r" eaLnBrk="0" hangingPunct="0"/>
            <a:fld id="{CCBA1D9B-3EC1-4C5F-A0F7-10F3333D9795}" type="slidenum">
              <a:rPr lang="en-US" sz="1400">
                <a:ea typeface="ＭＳ Ｐゴシック" pitchFamily="84" charset="-128"/>
              </a:rPr>
              <a:pPr algn="r" eaLnBrk="0" hangingPunct="0"/>
              <a:t>13</a:t>
            </a:fld>
            <a:endParaRPr lang="en-US" sz="1400">
              <a:ea typeface="ＭＳ Ｐゴシック" pitchFamily="84" charset="-128"/>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5" name="Rectangle 3"/>
          <p:cNvSpPr>
            <a:spLocks noGrp="1" noChangeArrowheads="1"/>
          </p:cNvSpPr>
          <p:nvPr>
            <p:ph type="body" idx="4294967295"/>
          </p:nvPr>
        </p:nvSpPr>
        <p:spPr>
          <a:xfrm>
            <a:off x="457200" y="1524000"/>
            <a:ext cx="8229600" cy="4525963"/>
          </a:xfrm>
        </p:spPr>
        <p:txBody>
          <a:bodyPr/>
          <a:lstStyle/>
          <a:p>
            <a:pPr eaLnBrk="1" hangingPunct="1"/>
            <a:endParaRPr lang="en-US" sz="3100" smtClean="0">
              <a:effectLst>
                <a:outerShdw blurRad="38100" dist="38100" dir="2700000" algn="tl">
                  <a:srgbClr val="FFFFFF"/>
                </a:outerShdw>
              </a:effectLst>
            </a:endParaRPr>
          </a:p>
          <a:p>
            <a:pPr eaLnBrk="1" hangingPunct="1">
              <a:buFontTx/>
              <a:buNone/>
            </a:pPr>
            <a:endParaRPr lang="en-US" sz="3100" smtClean="0">
              <a:effectLst>
                <a:outerShdw blurRad="38100" dist="38100" dir="2700000" algn="tl">
                  <a:srgbClr val="FFFFFF"/>
                </a:outerShdw>
              </a:effectLst>
            </a:endParaRPr>
          </a:p>
        </p:txBody>
      </p:sp>
      <p:pic>
        <p:nvPicPr>
          <p:cNvPr id="18436" name="Picture 2" descr="Mean sea level, storm surge, and storm tide."/>
          <p:cNvPicPr>
            <a:picLocks noChangeAspect="1" noChangeArrowheads="1"/>
          </p:cNvPicPr>
          <p:nvPr/>
        </p:nvPicPr>
        <p:blipFill>
          <a:blip r:embed="rId3" cstate="print"/>
          <a:srcRect t="20422"/>
          <a:stretch>
            <a:fillRect/>
          </a:stretch>
        </p:blipFill>
        <p:spPr bwMode="auto">
          <a:xfrm>
            <a:off x="457200" y="3733800"/>
            <a:ext cx="8305800" cy="2413000"/>
          </a:xfrm>
          <a:prstGeom prst="rect">
            <a:avLst/>
          </a:prstGeom>
          <a:noFill/>
          <a:ln w="9525">
            <a:noFill/>
            <a:miter lim="800000"/>
            <a:headEnd/>
            <a:tailEnd/>
          </a:ln>
        </p:spPr>
      </p:pic>
      <p:sp>
        <p:nvSpPr>
          <p:cNvPr id="18437" name="Rectangle 3"/>
          <p:cNvSpPr txBox="1">
            <a:spLocks noChangeArrowheads="1"/>
          </p:cNvSpPr>
          <p:nvPr/>
        </p:nvSpPr>
        <p:spPr bwMode="auto">
          <a:xfrm>
            <a:off x="457200" y="1524000"/>
            <a:ext cx="8229600" cy="1981200"/>
          </a:xfrm>
          <a:prstGeom prst="rect">
            <a:avLst/>
          </a:prstGeom>
          <a:noFill/>
          <a:ln w="9525">
            <a:noFill/>
            <a:miter lim="800000"/>
            <a:headEnd/>
            <a:tailEnd/>
          </a:ln>
        </p:spPr>
        <p:txBody>
          <a:bodyPr/>
          <a:lstStyle/>
          <a:p>
            <a:pPr marL="342900" indent="-342900">
              <a:spcBef>
                <a:spcPct val="20000"/>
              </a:spcBef>
              <a:buClr>
                <a:schemeClr val="hlink"/>
              </a:buClr>
              <a:buSzPct val="75000"/>
              <a:buFontTx/>
              <a:buChar char="•"/>
            </a:pPr>
            <a:r>
              <a:rPr lang="en-US" sz="2600" dirty="0">
                <a:solidFill>
                  <a:schemeClr val="bg1"/>
                </a:solidFill>
                <a:latin typeface="Calibri" pitchFamily="34" charset="0"/>
                <a:ea typeface="ＭＳ Ｐゴシック" pitchFamily="84" charset="-128"/>
              </a:rPr>
              <a:t>Severe storms with heavy wind and pressure push large volumes of water ahead of them towards the shore</a:t>
            </a:r>
          </a:p>
          <a:p>
            <a:pPr marL="342900" indent="-342900">
              <a:spcBef>
                <a:spcPct val="20000"/>
              </a:spcBef>
              <a:buClr>
                <a:schemeClr val="hlink"/>
              </a:buClr>
              <a:buSzPct val="75000"/>
              <a:buFontTx/>
              <a:buChar char="•"/>
            </a:pPr>
            <a:r>
              <a:rPr lang="en-US" sz="2600" dirty="0">
                <a:solidFill>
                  <a:schemeClr val="bg1"/>
                </a:solidFill>
                <a:latin typeface="Calibri" pitchFamily="34" charset="0"/>
                <a:ea typeface="ＭＳ Ｐゴシック" pitchFamily="84" charset="-128"/>
              </a:rPr>
              <a:t>The watershed’s hydrologic connection to Galveston Bay gives surge a pathway inland</a:t>
            </a:r>
          </a:p>
          <a:p>
            <a:pPr marL="342900" indent="-342900">
              <a:spcBef>
                <a:spcPct val="20000"/>
              </a:spcBef>
              <a:buClr>
                <a:schemeClr val="hlink"/>
              </a:buClr>
              <a:buSzPct val="80000"/>
              <a:buFont typeface="Wingdings" pitchFamily="2" charset="2"/>
              <a:buNone/>
            </a:pPr>
            <a:endParaRPr lang="en-US" sz="2600" dirty="0">
              <a:solidFill>
                <a:srgbClr val="425B8C"/>
              </a:solidFill>
              <a:latin typeface="Calibri" pitchFamily="34" charset="0"/>
              <a:ea typeface="ＭＳ Ｐゴシック" pitchFamily="84" charset="-128"/>
            </a:endParaRPr>
          </a:p>
          <a:p>
            <a:pPr marL="342900" indent="-342900">
              <a:spcBef>
                <a:spcPct val="20000"/>
              </a:spcBef>
              <a:buClr>
                <a:schemeClr val="hlink"/>
              </a:buClr>
              <a:buSzPct val="80000"/>
              <a:buFont typeface="Wingdings" pitchFamily="2" charset="2"/>
              <a:buNone/>
            </a:pPr>
            <a:endParaRPr lang="en-US" sz="2600" dirty="0">
              <a:latin typeface="Calibri" pitchFamily="34" charset="0"/>
              <a:ea typeface="ＭＳ Ｐゴシック" pitchFamily="84" charset="-128"/>
            </a:endParaRPr>
          </a:p>
        </p:txBody>
      </p:sp>
      <p:grpSp>
        <p:nvGrpSpPr>
          <p:cNvPr id="18438" name="Group 7"/>
          <p:cNvGrpSpPr>
            <a:grpSpLocks/>
          </p:cNvGrpSpPr>
          <p:nvPr/>
        </p:nvGrpSpPr>
        <p:grpSpPr bwMode="auto">
          <a:xfrm>
            <a:off x="0" y="1143000"/>
            <a:ext cx="7772400" cy="228600"/>
            <a:chOff x="0" y="720"/>
            <a:chExt cx="4896" cy="144"/>
          </a:xfrm>
        </p:grpSpPr>
        <p:sp>
          <p:nvSpPr>
            <p:cNvPr id="18439" name="Rectangle 8"/>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18440" name="Rectangle 9"/>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18441" name="Rectangle 10"/>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
        <p:nvSpPr>
          <p:cNvPr id="10" name="TextBox 9"/>
          <p:cNvSpPr txBox="1"/>
          <p:nvPr/>
        </p:nvSpPr>
        <p:spPr>
          <a:xfrm>
            <a:off x="0" y="381000"/>
            <a:ext cx="7162800" cy="769441"/>
          </a:xfrm>
          <a:prstGeom prst="rect">
            <a:avLst/>
          </a:prstGeom>
          <a:noFill/>
        </p:spPr>
        <p:txBody>
          <a:bodyPr wrap="square" rtlCol="0">
            <a:spAutoFit/>
          </a:bodyPr>
          <a:lstStyle/>
          <a:p>
            <a:r>
              <a:rPr lang="en-US" sz="4400" dirty="0" smtClean="0">
                <a:solidFill>
                  <a:schemeClr val="bg1"/>
                </a:solidFill>
              </a:rPr>
              <a:t>Storm Surge</a:t>
            </a:r>
            <a:endParaRPr lang="en-US" sz="4400" dirty="0">
              <a:solidFill>
                <a:schemeClr val="bg1"/>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C8DEBE18-7548-4260-BC4C-B62D5FE34D07}" type="slidenum">
              <a:rPr lang="en-US"/>
              <a:pPr/>
              <a:t>15</a:t>
            </a:fld>
            <a:endParaRPr lang="en-US"/>
          </a:p>
        </p:txBody>
      </p:sp>
      <p:pic>
        <p:nvPicPr>
          <p:cNvPr id="397316" name="Picture 4" descr="ArmandFullSurge100yr_0ft"/>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397317" name="Picture 5" descr="ArmandFullSurge100yr_10ft"/>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97318" name="Picture 6" descr="ArmandFullSurge100yr_14ft"/>
          <p:cNvPicPr>
            <a:picLocks noChangeAspect="1" noChangeArrowheads="1"/>
          </p:cNvPicPr>
          <p:nvPr/>
        </p:nvPicPr>
        <p:blipFill>
          <a:blip r:embed="rId5" cstate="print"/>
          <a:srcRect/>
          <a:stretch>
            <a:fillRect/>
          </a:stretch>
        </p:blipFill>
        <p:spPr bwMode="auto">
          <a:xfrm>
            <a:off x="0" y="0"/>
            <a:ext cx="9144000" cy="6858000"/>
          </a:xfrm>
          <a:prstGeom prst="rect">
            <a:avLst/>
          </a:prstGeom>
          <a:noFill/>
        </p:spPr>
      </p:pic>
      <p:pic>
        <p:nvPicPr>
          <p:cNvPr id="397319" name="Picture 7" descr="ArmandFullSurge100yr_16ft"/>
          <p:cNvPicPr>
            <a:picLocks noChangeAspect="1" noChangeArrowheads="1"/>
          </p:cNvPicPr>
          <p:nvPr/>
        </p:nvPicPr>
        <p:blipFill>
          <a:blip r:embed="rId6"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7317"/>
                                        </p:tgtEl>
                                        <p:attrNameLst>
                                          <p:attrName>style.visibility</p:attrName>
                                        </p:attrNameLst>
                                      </p:cBhvr>
                                      <p:to>
                                        <p:strVal val="visible"/>
                                      </p:to>
                                    </p:set>
                                    <p:animEffect transition="in" filter="fade">
                                      <p:cBhvr>
                                        <p:cTn id="7" dur="1000"/>
                                        <p:tgtEl>
                                          <p:spTgt spid="3973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7318"/>
                                        </p:tgtEl>
                                        <p:attrNameLst>
                                          <p:attrName>style.visibility</p:attrName>
                                        </p:attrNameLst>
                                      </p:cBhvr>
                                      <p:to>
                                        <p:strVal val="visible"/>
                                      </p:to>
                                    </p:set>
                                    <p:animEffect transition="in" filter="fade">
                                      <p:cBhvr>
                                        <p:cTn id="12" dur="1000"/>
                                        <p:tgtEl>
                                          <p:spTgt spid="3973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7319"/>
                                        </p:tgtEl>
                                        <p:attrNameLst>
                                          <p:attrName>style.visibility</p:attrName>
                                        </p:attrNameLst>
                                      </p:cBhvr>
                                      <p:to>
                                        <p:strVal val="visible"/>
                                      </p:to>
                                    </p:set>
                                    <p:animEffect transition="in" filter="fade">
                                      <p:cBhvr>
                                        <p:cTn id="17" dur="1000"/>
                                        <p:tgtEl>
                                          <p:spTgt spid="397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31" name="Picture 3"/>
          <p:cNvPicPr>
            <a:picLocks noGrp="1" noChangeAspect="1" noChangeArrowheads="1"/>
          </p:cNvPicPr>
          <p:nvPr>
            <p:ph sz="quarter" idx="3"/>
          </p:nvPr>
        </p:nvPicPr>
        <p:blipFill>
          <a:blip r:embed="rId3" cstate="print"/>
          <a:srcRect/>
          <a:stretch>
            <a:fillRect/>
          </a:stretch>
        </p:blipFill>
        <p:spPr>
          <a:xfrm>
            <a:off x="0" y="1295401"/>
            <a:ext cx="9143999" cy="5562600"/>
          </a:xfrm>
          <a:ln w="28575">
            <a:solidFill>
              <a:schemeClr val="tx1"/>
            </a:solidFill>
          </a:ln>
        </p:spPr>
      </p:pic>
      <p:sp>
        <p:nvSpPr>
          <p:cNvPr id="5" name="TextBox 4"/>
          <p:cNvSpPr txBox="1"/>
          <p:nvPr/>
        </p:nvSpPr>
        <p:spPr>
          <a:xfrm>
            <a:off x="0" y="0"/>
            <a:ext cx="8915400" cy="1077218"/>
          </a:xfrm>
          <a:prstGeom prst="rect">
            <a:avLst/>
          </a:prstGeom>
          <a:noFill/>
        </p:spPr>
        <p:txBody>
          <a:bodyPr wrap="square" rtlCol="0">
            <a:spAutoFit/>
          </a:bodyPr>
          <a:lstStyle/>
          <a:p>
            <a:r>
              <a:rPr lang="en-US" sz="3200" dirty="0" smtClean="0">
                <a:solidFill>
                  <a:srgbClr val="B8CCD9"/>
                </a:solidFill>
              </a:rPr>
              <a:t> </a:t>
            </a:r>
            <a:r>
              <a:rPr lang="en-US" sz="3200" dirty="0" smtClean="0">
                <a:solidFill>
                  <a:schemeClr val="bg1"/>
                </a:solidFill>
              </a:rPr>
              <a:t>ADCIRC Model Results (Dr. Clint Dawson) </a:t>
            </a:r>
          </a:p>
          <a:p>
            <a:r>
              <a:rPr lang="en-US" sz="3200" dirty="0" smtClean="0">
                <a:solidFill>
                  <a:schemeClr val="bg1"/>
                </a:solidFill>
              </a:rPr>
              <a:t> for Galveston Bay Area – Ike Track – 110 mph</a:t>
            </a:r>
            <a:endParaRPr lang="en-US" sz="3200" dirty="0">
              <a:solidFill>
                <a:schemeClr val="bg1"/>
              </a:solidFill>
            </a:endParaRPr>
          </a:p>
        </p:txBody>
      </p:sp>
      <p:grpSp>
        <p:nvGrpSpPr>
          <p:cNvPr id="2" name="Group 7"/>
          <p:cNvGrpSpPr>
            <a:grpSpLocks/>
          </p:cNvGrpSpPr>
          <p:nvPr/>
        </p:nvGrpSpPr>
        <p:grpSpPr bwMode="auto">
          <a:xfrm>
            <a:off x="0" y="1066800"/>
            <a:ext cx="7772400" cy="228600"/>
            <a:chOff x="0" y="720"/>
            <a:chExt cx="4896" cy="144"/>
          </a:xfrm>
        </p:grpSpPr>
        <p:sp>
          <p:nvSpPr>
            <p:cNvPr id="7" name="Rectangle 8"/>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8" name="Rectangle 9"/>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9" name="Rectangle 10"/>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32" name="Picture 4"/>
          <p:cNvPicPr>
            <a:picLocks noChangeAspect="1" noChangeArrowheads="1"/>
          </p:cNvPicPr>
          <p:nvPr/>
        </p:nvPicPr>
        <p:blipFill>
          <a:blip r:embed="rId3" cstate="print"/>
          <a:srcRect/>
          <a:stretch>
            <a:fillRect/>
          </a:stretch>
        </p:blipFill>
        <p:spPr bwMode="auto">
          <a:xfrm>
            <a:off x="0" y="1295400"/>
            <a:ext cx="9149731" cy="5562600"/>
          </a:xfrm>
          <a:prstGeom prst="rect">
            <a:avLst/>
          </a:prstGeom>
          <a:noFill/>
          <a:ln w="28575">
            <a:solidFill>
              <a:schemeClr val="tx1"/>
            </a:solidFill>
            <a:miter lim="800000"/>
            <a:headEnd/>
            <a:tailEnd/>
          </a:ln>
        </p:spPr>
      </p:pic>
      <p:sp>
        <p:nvSpPr>
          <p:cNvPr id="5" name="TextBox 4"/>
          <p:cNvSpPr txBox="1"/>
          <p:nvPr/>
        </p:nvSpPr>
        <p:spPr>
          <a:xfrm>
            <a:off x="0" y="0"/>
            <a:ext cx="8915400" cy="1077218"/>
          </a:xfrm>
          <a:prstGeom prst="rect">
            <a:avLst/>
          </a:prstGeom>
          <a:noFill/>
        </p:spPr>
        <p:txBody>
          <a:bodyPr wrap="square" rtlCol="0">
            <a:spAutoFit/>
          </a:bodyPr>
          <a:lstStyle/>
          <a:p>
            <a:r>
              <a:rPr lang="en-US" sz="3200" dirty="0" smtClean="0">
                <a:solidFill>
                  <a:srgbClr val="B8CCD9"/>
                </a:solidFill>
              </a:rPr>
              <a:t> </a:t>
            </a:r>
            <a:r>
              <a:rPr lang="en-US" sz="3200" dirty="0" smtClean="0">
                <a:solidFill>
                  <a:srgbClr val="FFFFFF"/>
                </a:solidFill>
              </a:rPr>
              <a:t>ADCIRC Modeled Results </a:t>
            </a:r>
          </a:p>
          <a:p>
            <a:r>
              <a:rPr lang="en-US" sz="3200" dirty="0" smtClean="0">
                <a:solidFill>
                  <a:srgbClr val="FFFFFF"/>
                </a:solidFill>
              </a:rPr>
              <a:t> for Galveston Bay Area – Ike Worst Case (20 ft)</a:t>
            </a:r>
            <a:endParaRPr lang="en-US" sz="3200" dirty="0">
              <a:solidFill>
                <a:srgbClr val="FFFFFF"/>
              </a:solidFill>
            </a:endParaRPr>
          </a:p>
        </p:txBody>
      </p:sp>
      <p:grpSp>
        <p:nvGrpSpPr>
          <p:cNvPr id="6" name="Group 7"/>
          <p:cNvGrpSpPr>
            <a:grpSpLocks/>
          </p:cNvGrpSpPr>
          <p:nvPr/>
        </p:nvGrpSpPr>
        <p:grpSpPr bwMode="auto">
          <a:xfrm>
            <a:off x="0" y="1066800"/>
            <a:ext cx="7772400" cy="228600"/>
            <a:chOff x="0" y="720"/>
            <a:chExt cx="4896" cy="144"/>
          </a:xfrm>
        </p:grpSpPr>
        <p:sp>
          <p:nvSpPr>
            <p:cNvPr id="7" name="Rectangle 8"/>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8" name="Rectangle 9"/>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9" name="Rectangle 10"/>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0" y="0"/>
            <a:ext cx="8915400" cy="1077218"/>
          </a:xfrm>
          <a:prstGeom prst="rect">
            <a:avLst/>
          </a:prstGeom>
          <a:noFill/>
        </p:spPr>
        <p:txBody>
          <a:bodyPr wrap="square" rtlCol="0">
            <a:spAutoFit/>
          </a:bodyPr>
          <a:lstStyle/>
          <a:p>
            <a:r>
              <a:rPr lang="en-US" sz="3200" dirty="0" smtClean="0">
                <a:solidFill>
                  <a:srgbClr val="B8CCD9"/>
                </a:solidFill>
              </a:rPr>
              <a:t> </a:t>
            </a:r>
            <a:r>
              <a:rPr lang="en-US" sz="3200" dirty="0" smtClean="0">
                <a:solidFill>
                  <a:srgbClr val="FFFFFF"/>
                </a:solidFill>
              </a:rPr>
              <a:t>ADCIRC Models Results Point 8</a:t>
            </a:r>
          </a:p>
          <a:p>
            <a:r>
              <a:rPr lang="en-US" sz="3200" dirty="0" smtClean="0">
                <a:solidFill>
                  <a:srgbClr val="FFFFFF"/>
                </a:solidFill>
              </a:rPr>
              <a:t> for 125 mph Hurricane Ike (20 to 25 ft in bay)</a:t>
            </a:r>
            <a:endParaRPr lang="en-US" sz="3200" dirty="0">
              <a:solidFill>
                <a:srgbClr val="FFFFFF"/>
              </a:solidFill>
            </a:endParaRPr>
          </a:p>
        </p:txBody>
      </p:sp>
      <p:grpSp>
        <p:nvGrpSpPr>
          <p:cNvPr id="2" name="Group 7"/>
          <p:cNvGrpSpPr>
            <a:grpSpLocks/>
          </p:cNvGrpSpPr>
          <p:nvPr/>
        </p:nvGrpSpPr>
        <p:grpSpPr bwMode="auto">
          <a:xfrm>
            <a:off x="0" y="1066800"/>
            <a:ext cx="7772400" cy="228600"/>
            <a:chOff x="0" y="720"/>
            <a:chExt cx="4896" cy="144"/>
          </a:xfrm>
        </p:grpSpPr>
        <p:sp>
          <p:nvSpPr>
            <p:cNvPr id="7" name="Rectangle 8"/>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8" name="Rectangle 9"/>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9" name="Rectangle 10"/>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pic>
        <p:nvPicPr>
          <p:cNvPr id="11" name="Picture 10" descr="SIke.jpg"/>
          <p:cNvPicPr>
            <a:picLocks noChangeAspect="1"/>
          </p:cNvPicPr>
          <p:nvPr/>
        </p:nvPicPr>
        <p:blipFill>
          <a:blip r:embed="rId3"/>
          <a:stretch>
            <a:fillRect/>
          </a:stretch>
        </p:blipFill>
        <p:spPr>
          <a:xfrm>
            <a:off x="304800" y="1295400"/>
            <a:ext cx="8305800" cy="5562601"/>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152400" y="152400"/>
            <a:ext cx="8991600" cy="1219200"/>
          </a:xfrm>
        </p:spPr>
        <p:txBody>
          <a:bodyPr/>
          <a:lstStyle/>
          <a:p>
            <a:pPr algn="l" eaLnBrk="1" hangingPunct="1">
              <a:defRPr/>
            </a:pPr>
            <a:r>
              <a:rPr lang="en-US" sz="3400" dirty="0" smtClean="0">
                <a:solidFill>
                  <a:schemeClr val="bg1"/>
                </a:solidFill>
                <a:effectLst>
                  <a:outerShdw blurRad="38100" dist="38100" dir="2700000" algn="tl">
                    <a:srgbClr val="000000"/>
                  </a:outerShdw>
                </a:effectLst>
              </a:rPr>
              <a:t>Need for Coastal Flood and Surge Prediction</a:t>
            </a:r>
          </a:p>
        </p:txBody>
      </p:sp>
      <p:sp>
        <p:nvSpPr>
          <p:cNvPr id="15363" name="Rectangle 3"/>
          <p:cNvSpPr>
            <a:spLocks noGrp="1" noChangeArrowheads="1"/>
          </p:cNvSpPr>
          <p:nvPr>
            <p:ph type="body" idx="4294967295"/>
          </p:nvPr>
        </p:nvSpPr>
        <p:spPr>
          <a:xfrm>
            <a:off x="609600" y="1600200"/>
            <a:ext cx="8077200" cy="4724400"/>
          </a:xfrm>
          <a:solidFill>
            <a:srgbClr val="B8CCD9"/>
          </a:solidFill>
          <a:ln w="28575" cap="flat">
            <a:solidFill>
              <a:srgbClr val="B8CCD9"/>
            </a:solidFill>
          </a:ln>
        </p:spPr>
        <p:txBody>
          <a:bodyPr/>
          <a:lstStyle/>
          <a:p>
            <a:pPr eaLnBrk="1" hangingPunct="1">
              <a:lnSpc>
                <a:spcPct val="90000"/>
              </a:lnSpc>
              <a:spcBef>
                <a:spcPct val="40000"/>
              </a:spcBef>
              <a:buFontTx/>
              <a:buNone/>
            </a:pPr>
            <a:endParaRPr lang="en-US" sz="2400" dirty="0" smtClean="0">
              <a:ea typeface="Gulim" pitchFamily="34" charset="-127"/>
            </a:endParaRPr>
          </a:p>
          <a:p>
            <a:pPr eaLnBrk="1" hangingPunct="1">
              <a:lnSpc>
                <a:spcPct val="90000"/>
              </a:lnSpc>
              <a:spcBef>
                <a:spcPct val="40000"/>
              </a:spcBef>
            </a:pPr>
            <a:r>
              <a:rPr lang="en-US" sz="2400" b="1" u="sng" dirty="0" smtClean="0">
                <a:solidFill>
                  <a:srgbClr val="112959"/>
                </a:solidFill>
                <a:ea typeface="Gulim" pitchFamily="34" charset="-127"/>
              </a:rPr>
              <a:t>Explosive rainfalls </a:t>
            </a:r>
            <a:r>
              <a:rPr lang="en-US" sz="2400" dirty="0" smtClean="0">
                <a:solidFill>
                  <a:srgbClr val="112959"/>
                </a:solidFill>
                <a:ea typeface="Gulim" pitchFamily="34" charset="-127"/>
              </a:rPr>
              <a:t>greater than 10 inches/24 hr.</a:t>
            </a:r>
          </a:p>
          <a:p>
            <a:pPr eaLnBrk="1" hangingPunct="1">
              <a:lnSpc>
                <a:spcPct val="90000"/>
              </a:lnSpc>
              <a:spcBef>
                <a:spcPct val="40000"/>
              </a:spcBef>
            </a:pPr>
            <a:r>
              <a:rPr lang="en-US" sz="2400" dirty="0" smtClean="0">
                <a:solidFill>
                  <a:srgbClr val="112959"/>
                </a:solidFill>
                <a:ea typeface="Gulim" pitchFamily="34" charset="-127"/>
              </a:rPr>
              <a:t>Low lying coastal areas subject to </a:t>
            </a:r>
            <a:r>
              <a:rPr lang="en-US" sz="2400" b="1" u="sng" dirty="0" smtClean="0">
                <a:solidFill>
                  <a:srgbClr val="112959"/>
                </a:solidFill>
                <a:ea typeface="Gulim" pitchFamily="34" charset="-127"/>
              </a:rPr>
              <a:t>hurricane, wind and surge threats.</a:t>
            </a:r>
          </a:p>
          <a:p>
            <a:pPr eaLnBrk="1" hangingPunct="1">
              <a:lnSpc>
                <a:spcPct val="90000"/>
              </a:lnSpc>
              <a:spcBef>
                <a:spcPct val="40000"/>
              </a:spcBef>
            </a:pPr>
            <a:r>
              <a:rPr lang="en-US" sz="2400" b="1" u="sng" dirty="0" smtClean="0">
                <a:solidFill>
                  <a:srgbClr val="112959"/>
                </a:solidFill>
                <a:ea typeface="Gulim" pitchFamily="34" charset="-127"/>
              </a:rPr>
              <a:t>Critical infrastructure concerns </a:t>
            </a:r>
            <a:r>
              <a:rPr lang="en-US" sz="2400" dirty="0" smtClean="0">
                <a:solidFill>
                  <a:srgbClr val="112959"/>
                </a:solidFill>
                <a:ea typeface="Gulim" pitchFamily="34" charset="-127"/>
              </a:rPr>
              <a:t>– industry, medical, water-related facilities, and power.</a:t>
            </a:r>
          </a:p>
          <a:p>
            <a:pPr eaLnBrk="1" hangingPunct="1">
              <a:lnSpc>
                <a:spcPct val="90000"/>
              </a:lnSpc>
              <a:spcBef>
                <a:spcPct val="40000"/>
              </a:spcBef>
            </a:pPr>
            <a:r>
              <a:rPr lang="en-US" sz="2400" dirty="0" smtClean="0">
                <a:solidFill>
                  <a:srgbClr val="112959"/>
                </a:solidFill>
                <a:ea typeface="Gulim" pitchFamily="34" charset="-127"/>
              </a:rPr>
              <a:t>Much of HSC protected to 15 ft of levee elevation.</a:t>
            </a:r>
          </a:p>
          <a:p>
            <a:pPr eaLnBrk="1" hangingPunct="1">
              <a:lnSpc>
                <a:spcPct val="90000"/>
              </a:lnSpc>
              <a:spcBef>
                <a:spcPct val="40000"/>
              </a:spcBef>
            </a:pPr>
            <a:r>
              <a:rPr lang="en-US" sz="2400" dirty="0" smtClean="0">
                <a:solidFill>
                  <a:srgbClr val="112959"/>
                </a:solidFill>
                <a:ea typeface="Gulim" pitchFamily="34" charset="-127"/>
              </a:rPr>
              <a:t>Timely information for </a:t>
            </a:r>
            <a:r>
              <a:rPr lang="en-US" sz="2400" b="1" u="sng" dirty="0" smtClean="0">
                <a:solidFill>
                  <a:srgbClr val="112959"/>
                </a:solidFill>
                <a:ea typeface="Gulim" pitchFamily="34" charset="-127"/>
              </a:rPr>
              <a:t>flood and surge warning</a:t>
            </a:r>
            <a:r>
              <a:rPr lang="en-US" sz="2400" b="1" dirty="0" smtClean="0">
                <a:solidFill>
                  <a:srgbClr val="112959"/>
                </a:solidFill>
                <a:ea typeface="Gulim" pitchFamily="34" charset="-127"/>
              </a:rPr>
              <a:t> </a:t>
            </a:r>
            <a:r>
              <a:rPr lang="en-US" sz="2400" dirty="0" smtClean="0">
                <a:solidFill>
                  <a:srgbClr val="112959"/>
                </a:solidFill>
                <a:ea typeface="Gulim" pitchFamily="34" charset="-127"/>
              </a:rPr>
              <a:t>to emergency personnel.</a:t>
            </a:r>
          </a:p>
          <a:p>
            <a:pPr eaLnBrk="1" hangingPunct="1">
              <a:lnSpc>
                <a:spcPct val="90000"/>
              </a:lnSpc>
              <a:spcBef>
                <a:spcPct val="40000"/>
              </a:spcBef>
            </a:pPr>
            <a:r>
              <a:rPr lang="en-US" sz="2400" b="1" u="sng" dirty="0" smtClean="0">
                <a:solidFill>
                  <a:srgbClr val="112959"/>
                </a:solidFill>
                <a:ea typeface="Gulim" pitchFamily="34" charset="-127"/>
              </a:rPr>
              <a:t>Damage costs</a:t>
            </a:r>
            <a:r>
              <a:rPr lang="en-US" sz="2400" dirty="0" smtClean="0">
                <a:solidFill>
                  <a:srgbClr val="112959"/>
                </a:solidFill>
                <a:ea typeface="Gulim" pitchFamily="34" charset="-127"/>
              </a:rPr>
              <a:t> continue to increase - Ike was 3</a:t>
            </a:r>
            <a:r>
              <a:rPr lang="en-US" sz="2400" baseline="30000" dirty="0" smtClean="0">
                <a:solidFill>
                  <a:srgbClr val="112959"/>
                </a:solidFill>
                <a:ea typeface="Gulim" pitchFamily="34" charset="-127"/>
              </a:rPr>
              <a:t>rd</a:t>
            </a:r>
            <a:r>
              <a:rPr lang="en-US" sz="2400" dirty="0" smtClean="0">
                <a:solidFill>
                  <a:srgbClr val="112959"/>
                </a:solidFill>
                <a:ea typeface="Gulim" pitchFamily="34" charset="-127"/>
              </a:rPr>
              <a:t> -costliest in U.S. history, and could have been worse.</a:t>
            </a:r>
          </a:p>
          <a:p>
            <a:pPr eaLnBrk="1" hangingPunct="1">
              <a:lnSpc>
                <a:spcPct val="90000"/>
              </a:lnSpc>
              <a:spcBef>
                <a:spcPct val="40000"/>
              </a:spcBef>
              <a:buFontTx/>
              <a:buNone/>
            </a:pPr>
            <a:endParaRPr lang="en-US" sz="2400" dirty="0" smtClean="0">
              <a:solidFill>
                <a:srgbClr val="112959"/>
              </a:solidFill>
              <a:ea typeface="Gulim" pitchFamily="34" charset="-127"/>
            </a:endParaRPr>
          </a:p>
          <a:p>
            <a:pPr eaLnBrk="1" hangingPunct="1">
              <a:lnSpc>
                <a:spcPct val="90000"/>
              </a:lnSpc>
              <a:spcBef>
                <a:spcPct val="40000"/>
              </a:spcBef>
            </a:pPr>
            <a:endParaRPr lang="en-US" sz="2400" dirty="0" smtClean="0">
              <a:solidFill>
                <a:srgbClr val="112959"/>
              </a:solidFill>
            </a:endParaRPr>
          </a:p>
        </p:txBody>
      </p:sp>
      <p:grpSp>
        <p:nvGrpSpPr>
          <p:cNvPr id="2" name="Group 5"/>
          <p:cNvGrpSpPr>
            <a:grpSpLocks/>
          </p:cNvGrpSpPr>
          <p:nvPr/>
        </p:nvGrpSpPr>
        <p:grpSpPr bwMode="auto">
          <a:xfrm>
            <a:off x="0" y="1143000"/>
            <a:ext cx="7772400" cy="228600"/>
            <a:chOff x="0" y="720"/>
            <a:chExt cx="4896" cy="144"/>
          </a:xfrm>
        </p:grpSpPr>
        <p:sp>
          <p:nvSpPr>
            <p:cNvPr id="15365" name="Rectangle 6"/>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15366" name="Rectangle 7"/>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15367" name="Rectangle 8"/>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228600"/>
            <a:ext cx="9144000" cy="1143000"/>
          </a:xfrm>
        </p:spPr>
        <p:txBody>
          <a:bodyPr/>
          <a:lstStyle/>
          <a:p>
            <a:pPr algn="l" eaLnBrk="1" hangingPunct="1"/>
            <a:r>
              <a:rPr lang="en-US" dirty="0" smtClean="0">
                <a:solidFill>
                  <a:schemeClr val="bg1"/>
                </a:solidFill>
              </a:rPr>
              <a:t> Motivation:</a:t>
            </a:r>
            <a:r>
              <a:rPr lang="en-US" b="1" dirty="0" smtClean="0"/>
              <a:t>	</a:t>
            </a:r>
          </a:p>
        </p:txBody>
      </p:sp>
      <p:sp>
        <p:nvSpPr>
          <p:cNvPr id="4099" name="Rectangle 3"/>
          <p:cNvSpPr>
            <a:spLocks noGrp="1" noChangeArrowheads="1"/>
          </p:cNvSpPr>
          <p:nvPr>
            <p:ph type="body" idx="1"/>
          </p:nvPr>
        </p:nvSpPr>
        <p:spPr>
          <a:xfrm>
            <a:off x="457200" y="1600200"/>
            <a:ext cx="8382000" cy="4525963"/>
          </a:xfrm>
        </p:spPr>
        <p:txBody>
          <a:bodyPr/>
          <a:lstStyle/>
          <a:p>
            <a:pPr eaLnBrk="1" hangingPunct="1"/>
            <a:r>
              <a:rPr lang="en-US" dirty="0" smtClean="0">
                <a:solidFill>
                  <a:schemeClr val="bg1"/>
                </a:solidFill>
              </a:rPr>
              <a:t>Houston/Gal area subject to major floods</a:t>
            </a:r>
          </a:p>
          <a:p>
            <a:pPr eaLnBrk="1" hangingPunct="1"/>
            <a:r>
              <a:rPr lang="en-US" dirty="0" smtClean="0">
                <a:solidFill>
                  <a:schemeClr val="bg1"/>
                </a:solidFill>
              </a:rPr>
              <a:t>Devastating events in 2001, 2005 and 2008</a:t>
            </a:r>
          </a:p>
          <a:p>
            <a:pPr eaLnBrk="1" hangingPunct="1"/>
            <a:r>
              <a:rPr lang="en-US" dirty="0" smtClean="0">
                <a:solidFill>
                  <a:schemeClr val="bg1"/>
                </a:solidFill>
              </a:rPr>
              <a:t>TS Allison response was swift and efficient and included structural and other methods</a:t>
            </a:r>
          </a:p>
          <a:p>
            <a:pPr eaLnBrk="1" hangingPunct="1"/>
            <a:r>
              <a:rPr lang="en-US" dirty="0" smtClean="0">
                <a:solidFill>
                  <a:schemeClr val="bg1"/>
                </a:solidFill>
              </a:rPr>
              <a:t>Hurricane Ike mitigation response needs to learn from the Allison response</a:t>
            </a:r>
          </a:p>
          <a:p>
            <a:pPr eaLnBrk="1" hangingPunct="1"/>
            <a:r>
              <a:rPr lang="en-US" u="sng" dirty="0" smtClean="0">
                <a:solidFill>
                  <a:schemeClr val="bg1"/>
                </a:solidFill>
              </a:rPr>
              <a:t>Needs are great for efficient solutions that can be implemented in a few years</a:t>
            </a:r>
          </a:p>
          <a:p>
            <a:pPr eaLnBrk="1" hangingPunct="1"/>
            <a:endParaRPr lang="en-US" dirty="0" smtClean="0">
              <a:solidFill>
                <a:schemeClr val="bg1"/>
              </a:solidFill>
            </a:endParaRPr>
          </a:p>
          <a:p>
            <a:pPr eaLnBrk="1" hangingPunct="1"/>
            <a:endParaRPr lang="en-US" dirty="0" smtClean="0">
              <a:solidFill>
                <a:schemeClr val="bg1"/>
              </a:solidFill>
            </a:endParaRPr>
          </a:p>
          <a:p>
            <a:pPr eaLnBrk="1" hangingPunct="1">
              <a:buNone/>
            </a:pPr>
            <a:endParaRPr lang="en-US" dirty="0" smtClean="0">
              <a:solidFill>
                <a:schemeClr val="bg1"/>
              </a:solidFill>
            </a:endParaRPr>
          </a:p>
        </p:txBody>
      </p:sp>
      <p:grpSp>
        <p:nvGrpSpPr>
          <p:cNvPr id="4100" name="Group 6"/>
          <p:cNvGrpSpPr>
            <a:grpSpLocks/>
          </p:cNvGrpSpPr>
          <p:nvPr/>
        </p:nvGrpSpPr>
        <p:grpSpPr bwMode="auto">
          <a:xfrm>
            <a:off x="0" y="1143000"/>
            <a:ext cx="7772400" cy="228600"/>
            <a:chOff x="0" y="720"/>
            <a:chExt cx="4896" cy="144"/>
          </a:xfrm>
        </p:grpSpPr>
        <p:sp>
          <p:nvSpPr>
            <p:cNvPr id="4101" name="Rectangle 7"/>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4102" name="Rectangle 8"/>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4103" name="Rectangle 9"/>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152400" y="0"/>
            <a:ext cx="8991600" cy="1219200"/>
          </a:xfrm>
        </p:spPr>
        <p:txBody>
          <a:bodyPr/>
          <a:lstStyle/>
          <a:p>
            <a:pPr algn="l" eaLnBrk="1" hangingPunct="1">
              <a:defRPr/>
            </a:pPr>
            <a:r>
              <a:rPr lang="en-US" sz="3400" dirty="0" smtClean="0">
                <a:solidFill>
                  <a:schemeClr val="bg1"/>
                </a:solidFill>
                <a:effectLst>
                  <a:outerShdw blurRad="38100" dist="38100" dir="2700000" algn="tl">
                    <a:srgbClr val="000000"/>
                  </a:outerShdw>
                </a:effectLst>
              </a:rPr>
              <a:t>Technology for Prediction and Warning</a:t>
            </a:r>
          </a:p>
        </p:txBody>
      </p:sp>
      <p:sp>
        <p:nvSpPr>
          <p:cNvPr id="16387" name="Rectangle 3"/>
          <p:cNvSpPr>
            <a:spLocks noGrp="1" noChangeArrowheads="1"/>
          </p:cNvSpPr>
          <p:nvPr>
            <p:ph type="body" idx="4294967295"/>
          </p:nvPr>
        </p:nvSpPr>
        <p:spPr>
          <a:xfrm>
            <a:off x="609600" y="1600200"/>
            <a:ext cx="4343400" cy="4419600"/>
          </a:xfrm>
          <a:solidFill>
            <a:srgbClr val="B8CCD9"/>
          </a:solidFill>
          <a:ln w="28575" cap="flat">
            <a:solidFill>
              <a:srgbClr val="B8CCD9"/>
            </a:solidFill>
          </a:ln>
        </p:spPr>
        <p:txBody>
          <a:bodyPr/>
          <a:lstStyle/>
          <a:p>
            <a:pPr eaLnBrk="1" hangingPunct="1">
              <a:lnSpc>
                <a:spcPct val="150000"/>
              </a:lnSpc>
              <a:spcBef>
                <a:spcPts val="1800"/>
              </a:spcBef>
            </a:pPr>
            <a:r>
              <a:rPr lang="en-US" sz="2400" dirty="0" smtClean="0">
                <a:solidFill>
                  <a:srgbClr val="112959"/>
                </a:solidFill>
                <a:ea typeface="Gulim" pitchFamily="34" charset="-127"/>
              </a:rPr>
              <a:t>Radar</a:t>
            </a:r>
          </a:p>
          <a:p>
            <a:pPr eaLnBrk="1" hangingPunct="1">
              <a:spcBef>
                <a:spcPts val="600"/>
              </a:spcBef>
            </a:pPr>
            <a:r>
              <a:rPr lang="en-US" sz="2400" dirty="0" smtClean="0">
                <a:solidFill>
                  <a:srgbClr val="112959"/>
                </a:solidFill>
                <a:ea typeface="Gulim" pitchFamily="34" charset="-127"/>
              </a:rPr>
              <a:t>GIS and LiDAR data</a:t>
            </a:r>
          </a:p>
          <a:p>
            <a:pPr eaLnBrk="1" hangingPunct="1">
              <a:spcBef>
                <a:spcPts val="600"/>
              </a:spcBef>
            </a:pPr>
            <a:r>
              <a:rPr lang="en-US" sz="2400" dirty="0" smtClean="0">
                <a:solidFill>
                  <a:srgbClr val="112959"/>
                </a:solidFill>
                <a:ea typeface="Gulim" pitchFamily="34" charset="-127"/>
              </a:rPr>
              <a:t>Advanced flood and coastal surge models</a:t>
            </a:r>
          </a:p>
          <a:p>
            <a:pPr eaLnBrk="1" hangingPunct="1">
              <a:spcBef>
                <a:spcPts val="600"/>
              </a:spcBef>
            </a:pPr>
            <a:r>
              <a:rPr lang="en-US" sz="2400" dirty="0" smtClean="0">
                <a:solidFill>
                  <a:srgbClr val="112959"/>
                </a:solidFill>
                <a:ea typeface="Gulim" pitchFamily="34" charset="-127"/>
              </a:rPr>
              <a:t>Real time estimates - Alex</a:t>
            </a:r>
          </a:p>
          <a:p>
            <a:pPr eaLnBrk="1" hangingPunct="1">
              <a:spcBef>
                <a:spcPts val="600"/>
              </a:spcBef>
            </a:pPr>
            <a:r>
              <a:rPr lang="en-US" sz="2400" dirty="0" smtClean="0">
                <a:solidFill>
                  <a:srgbClr val="112959"/>
                </a:solidFill>
                <a:ea typeface="Gulim" pitchFamily="34" charset="-127"/>
              </a:rPr>
              <a:t>Web-delivery and Google Map Technology</a:t>
            </a:r>
          </a:p>
          <a:p>
            <a:pPr eaLnBrk="1" hangingPunct="1">
              <a:spcBef>
                <a:spcPts val="600"/>
              </a:spcBef>
            </a:pPr>
            <a:r>
              <a:rPr lang="en-US" sz="2400" dirty="0" smtClean="0">
                <a:solidFill>
                  <a:srgbClr val="112959"/>
                </a:solidFill>
                <a:ea typeface="Gulim" pitchFamily="34" charset="-127"/>
              </a:rPr>
              <a:t>Instant communication (MIR system), cell phone, </a:t>
            </a:r>
            <a:r>
              <a:rPr lang="en-US" sz="2400" dirty="0" err="1" smtClean="0">
                <a:solidFill>
                  <a:srgbClr val="112959"/>
                </a:solidFill>
                <a:ea typeface="Gulim" pitchFamily="34" charset="-127"/>
              </a:rPr>
              <a:t>iphone</a:t>
            </a:r>
            <a:endParaRPr lang="en-US" sz="2400" dirty="0" smtClean="0">
              <a:solidFill>
                <a:srgbClr val="112959"/>
              </a:solidFill>
              <a:ea typeface="Gulim" pitchFamily="34" charset="-127"/>
            </a:endParaRPr>
          </a:p>
          <a:p>
            <a:pPr eaLnBrk="1" hangingPunct="1">
              <a:spcBef>
                <a:spcPct val="40000"/>
              </a:spcBef>
              <a:buFontTx/>
              <a:buNone/>
            </a:pPr>
            <a:endParaRPr lang="en-US" dirty="0" smtClean="0">
              <a:solidFill>
                <a:srgbClr val="112959"/>
              </a:solidFill>
              <a:ea typeface="Gulim" pitchFamily="34" charset="-127"/>
            </a:endParaRPr>
          </a:p>
          <a:p>
            <a:pPr eaLnBrk="1" hangingPunct="1">
              <a:spcBef>
                <a:spcPct val="40000"/>
              </a:spcBef>
            </a:pPr>
            <a:endParaRPr lang="en-US" dirty="0" smtClean="0">
              <a:solidFill>
                <a:srgbClr val="112959"/>
              </a:solidFill>
              <a:ea typeface="Gulim" pitchFamily="34" charset="-127"/>
            </a:endParaRPr>
          </a:p>
          <a:p>
            <a:pPr eaLnBrk="1" hangingPunct="1">
              <a:spcBef>
                <a:spcPct val="40000"/>
              </a:spcBef>
            </a:pPr>
            <a:endParaRPr lang="en-US" dirty="0" smtClean="0">
              <a:solidFill>
                <a:srgbClr val="112959"/>
              </a:solidFill>
              <a:ea typeface="Gulim" pitchFamily="34" charset="-127"/>
            </a:endParaRPr>
          </a:p>
          <a:p>
            <a:pPr eaLnBrk="1" hangingPunct="1">
              <a:spcBef>
                <a:spcPct val="40000"/>
              </a:spcBef>
            </a:pPr>
            <a:endParaRPr lang="en-US" dirty="0" smtClean="0">
              <a:solidFill>
                <a:srgbClr val="112959"/>
              </a:solidFill>
            </a:endParaRPr>
          </a:p>
        </p:txBody>
      </p:sp>
      <p:grpSp>
        <p:nvGrpSpPr>
          <p:cNvPr id="2" name="Group 4"/>
          <p:cNvGrpSpPr>
            <a:grpSpLocks/>
          </p:cNvGrpSpPr>
          <p:nvPr/>
        </p:nvGrpSpPr>
        <p:grpSpPr bwMode="auto">
          <a:xfrm>
            <a:off x="0" y="1143000"/>
            <a:ext cx="7772400" cy="228600"/>
            <a:chOff x="0" y="720"/>
            <a:chExt cx="4896" cy="144"/>
          </a:xfrm>
        </p:grpSpPr>
        <p:sp>
          <p:nvSpPr>
            <p:cNvPr id="16390" name="Rectangle 5"/>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16391" name="Rectangle 6"/>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16392" name="Rectangle 7"/>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pic>
        <p:nvPicPr>
          <p:cNvPr id="16389" name="Picture 8"/>
          <p:cNvPicPr>
            <a:picLocks noChangeAspect="1" noChangeArrowheads="1"/>
          </p:cNvPicPr>
          <p:nvPr/>
        </p:nvPicPr>
        <p:blipFill>
          <a:blip r:embed="rId3" cstate="print"/>
          <a:srcRect/>
          <a:stretch>
            <a:fillRect/>
          </a:stretch>
        </p:blipFill>
        <p:spPr bwMode="auto">
          <a:xfrm>
            <a:off x="5410200" y="1600200"/>
            <a:ext cx="2987675" cy="4419600"/>
          </a:xfrm>
          <a:prstGeom prst="rect">
            <a:avLst/>
          </a:prstGeom>
          <a:noFill/>
          <a:ln w="9525">
            <a:solidFill>
              <a:schemeClr val="tx2"/>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en-US" dirty="0" smtClean="0"/>
          </a:p>
        </p:txBody>
      </p:sp>
      <p:sp>
        <p:nvSpPr>
          <p:cNvPr id="25603" name="Rectangle 3"/>
          <p:cNvSpPr>
            <a:spLocks noGrp="1" noChangeArrowheads="1"/>
          </p:cNvSpPr>
          <p:nvPr>
            <p:ph type="body" idx="1"/>
          </p:nvPr>
        </p:nvSpPr>
        <p:spPr/>
        <p:txBody>
          <a:bodyPr/>
          <a:lstStyle/>
          <a:p>
            <a:pPr eaLnBrk="1" hangingPunct="1"/>
            <a:endParaRPr lang="en-US" smtClean="0"/>
          </a:p>
        </p:txBody>
      </p:sp>
      <p:pic>
        <p:nvPicPr>
          <p:cNvPr id="25604" name="Picture 4" descr="GATE location"/>
          <p:cNvPicPr>
            <a:picLocks noChangeAspect="1" noChangeArrowheads="1"/>
          </p:cNvPicPr>
          <p:nvPr/>
        </p:nvPicPr>
        <p:blipFill>
          <a:blip r:embed="rId3" cstate="print"/>
          <a:srcRect/>
          <a:stretch>
            <a:fillRect/>
          </a:stretch>
        </p:blipFill>
        <p:spPr bwMode="auto">
          <a:xfrm>
            <a:off x="152400" y="12700"/>
            <a:ext cx="8839200" cy="6832600"/>
          </a:xfrm>
          <a:prstGeom prst="rect">
            <a:avLst/>
          </a:prstGeom>
          <a:noFill/>
          <a:ln w="9525">
            <a:noFill/>
            <a:miter lim="800000"/>
            <a:headEnd/>
            <a:tailEnd/>
          </a:ln>
        </p:spPr>
      </p:pic>
      <p:sp>
        <p:nvSpPr>
          <p:cNvPr id="25605" name="Text Box 5"/>
          <p:cNvSpPr txBox="1">
            <a:spLocks noChangeArrowheads="1"/>
          </p:cNvSpPr>
          <p:nvPr/>
        </p:nvSpPr>
        <p:spPr bwMode="auto">
          <a:xfrm>
            <a:off x="838200" y="304800"/>
            <a:ext cx="7239000" cy="704894"/>
          </a:xfrm>
          <a:prstGeom prst="rect">
            <a:avLst/>
          </a:prstGeom>
          <a:solidFill>
            <a:srgbClr val="D9E4EB"/>
          </a:solidFill>
          <a:ln w="9525">
            <a:solidFill>
              <a:schemeClr val="tx1"/>
            </a:solidFill>
            <a:miter lim="800000"/>
            <a:headEnd/>
            <a:tailEnd/>
          </a:ln>
        </p:spPr>
        <p:txBody>
          <a:bodyPr wrap="square">
            <a:spAutoFit/>
          </a:bodyPr>
          <a:lstStyle/>
          <a:p>
            <a:pPr>
              <a:lnSpc>
                <a:spcPts val="2300"/>
              </a:lnSpc>
              <a:spcBef>
                <a:spcPts val="2400"/>
              </a:spcBef>
              <a:spcAft>
                <a:spcPts val="1800"/>
              </a:spcAft>
            </a:pPr>
            <a:r>
              <a:rPr lang="en-US" sz="2800" i="1" dirty="0" smtClean="0"/>
              <a:t>The HSC and much of the Galveston bay coastline is vulnerable to surge flooding </a:t>
            </a:r>
            <a:endParaRPr lang="en-US" sz="2800" dirty="0"/>
          </a:p>
        </p:txBody>
      </p:sp>
      <p:sp>
        <p:nvSpPr>
          <p:cNvPr id="25606" name="Text Box 6"/>
          <p:cNvSpPr txBox="1">
            <a:spLocks noChangeArrowheads="1"/>
          </p:cNvSpPr>
          <p:nvPr/>
        </p:nvSpPr>
        <p:spPr bwMode="auto">
          <a:xfrm>
            <a:off x="1317625" y="6858000"/>
            <a:ext cx="184150" cy="366713"/>
          </a:xfrm>
          <a:prstGeom prst="rect">
            <a:avLst/>
          </a:prstGeom>
          <a:noFill/>
          <a:ln w="9525">
            <a:noFill/>
            <a:miter lim="800000"/>
            <a:headEnd/>
            <a:tailEnd/>
          </a:ln>
        </p:spPr>
        <p:txBody>
          <a:bodyPr>
            <a:spAutoFit/>
          </a:bodyPr>
          <a:lstStyle/>
          <a:p>
            <a:pPr>
              <a:spcBef>
                <a:spcPct val="50000"/>
              </a:spcBef>
            </a:pP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152400"/>
            <a:ext cx="8229600" cy="1143000"/>
          </a:xfrm>
        </p:spPr>
        <p:txBody>
          <a:bodyPr/>
          <a:lstStyle/>
          <a:p>
            <a:pPr eaLnBrk="1" hangingPunct="1"/>
            <a:r>
              <a:rPr lang="en-US" dirty="0" smtClean="0">
                <a:solidFill>
                  <a:srgbClr val="B8CCD9"/>
                </a:solidFill>
              </a:rPr>
              <a:t>Ike Dike – Structural Solution</a:t>
            </a:r>
          </a:p>
        </p:txBody>
      </p:sp>
      <p:grpSp>
        <p:nvGrpSpPr>
          <p:cNvPr id="37" name="Group 36"/>
          <p:cNvGrpSpPr/>
          <p:nvPr/>
        </p:nvGrpSpPr>
        <p:grpSpPr>
          <a:xfrm>
            <a:off x="990600" y="1219200"/>
            <a:ext cx="7391400" cy="5334000"/>
            <a:chOff x="1787445" y="1600200"/>
            <a:chExt cx="5118180" cy="4495800"/>
          </a:xfrm>
        </p:grpSpPr>
        <p:pic>
          <p:nvPicPr>
            <p:cNvPr id="1026" name="Picture 2"/>
            <p:cNvPicPr>
              <a:picLocks noChangeAspect="1" noChangeArrowheads="1"/>
            </p:cNvPicPr>
            <p:nvPr/>
          </p:nvPicPr>
          <p:blipFill>
            <a:blip r:embed="rId3" cstate="print"/>
            <a:srcRect/>
            <a:stretch>
              <a:fillRect/>
            </a:stretch>
          </p:blipFill>
          <p:spPr bwMode="auto">
            <a:xfrm>
              <a:off x="1905000" y="1600200"/>
              <a:ext cx="5000625" cy="4495800"/>
            </a:xfrm>
            <a:prstGeom prst="rect">
              <a:avLst/>
            </a:prstGeom>
            <a:noFill/>
            <a:ln w="9525">
              <a:noFill/>
              <a:miter lim="800000"/>
              <a:headEnd/>
              <a:tailEnd/>
            </a:ln>
          </p:spPr>
        </p:pic>
        <p:cxnSp>
          <p:nvCxnSpPr>
            <p:cNvPr id="6" name="Straight Arrow Connector 5"/>
            <p:cNvCxnSpPr/>
            <p:nvPr/>
          </p:nvCxnSpPr>
          <p:spPr>
            <a:xfrm rot="16200000" flipV="1">
              <a:off x="1714500" y="5524500"/>
              <a:ext cx="609600" cy="76200"/>
            </a:xfrm>
            <a:prstGeom prst="straightConnector1">
              <a:avLst/>
            </a:prstGeom>
            <a:ln w="38100">
              <a:noFill/>
              <a:tailEnd type="arrow"/>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rot="10800000" flipV="1">
              <a:off x="2133600" y="5562600"/>
              <a:ext cx="762000" cy="762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sp>
          <p:nvSpPr>
            <p:cNvPr id="29" name="Freeform 28"/>
            <p:cNvSpPr/>
            <p:nvPr/>
          </p:nvSpPr>
          <p:spPr>
            <a:xfrm>
              <a:off x="3802455" y="3820562"/>
              <a:ext cx="941561" cy="724278"/>
            </a:xfrm>
            <a:custGeom>
              <a:avLst/>
              <a:gdLst>
                <a:gd name="connsiteX0" fmla="*/ 941561 w 941561"/>
                <a:gd name="connsiteY0" fmla="*/ 0 h 724278"/>
                <a:gd name="connsiteX1" fmla="*/ 941561 w 941561"/>
                <a:gd name="connsiteY1" fmla="*/ 144856 h 724278"/>
                <a:gd name="connsiteX2" fmla="*/ 0 w 941561"/>
                <a:gd name="connsiteY2" fmla="*/ 724278 h 724278"/>
              </a:gdLst>
              <a:ahLst/>
              <a:cxnLst>
                <a:cxn ang="0">
                  <a:pos x="connsiteX0" y="connsiteY0"/>
                </a:cxn>
                <a:cxn ang="0">
                  <a:pos x="connsiteX1" y="connsiteY1"/>
                </a:cxn>
                <a:cxn ang="0">
                  <a:pos x="connsiteX2" y="connsiteY2"/>
                </a:cxn>
              </a:cxnLst>
              <a:rect l="l" t="t" r="r" b="b"/>
              <a:pathLst>
                <a:path w="941561" h="724278">
                  <a:moveTo>
                    <a:pt x="941561" y="0"/>
                  </a:moveTo>
                  <a:lnTo>
                    <a:pt x="941561" y="144856"/>
                  </a:lnTo>
                  <a:lnTo>
                    <a:pt x="0" y="724278"/>
                  </a:lnTo>
                </a:path>
              </a:pathLst>
            </a:cu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Freeform 29"/>
            <p:cNvSpPr/>
            <p:nvPr/>
          </p:nvSpPr>
          <p:spPr>
            <a:xfrm>
              <a:off x="4762123" y="3530851"/>
              <a:ext cx="36214" cy="226337"/>
            </a:xfrm>
            <a:custGeom>
              <a:avLst/>
              <a:gdLst>
                <a:gd name="connsiteX0" fmla="*/ 0 w 36214"/>
                <a:gd name="connsiteY0" fmla="*/ 226337 h 226337"/>
                <a:gd name="connsiteX1" fmla="*/ 36214 w 36214"/>
                <a:gd name="connsiteY1" fmla="*/ 9054 h 226337"/>
                <a:gd name="connsiteX2" fmla="*/ 27160 w 36214"/>
                <a:gd name="connsiteY2" fmla="*/ 0 h 226337"/>
              </a:gdLst>
              <a:ahLst/>
              <a:cxnLst>
                <a:cxn ang="0">
                  <a:pos x="connsiteX0" y="connsiteY0"/>
                </a:cxn>
                <a:cxn ang="0">
                  <a:pos x="connsiteX1" y="connsiteY1"/>
                </a:cxn>
                <a:cxn ang="0">
                  <a:pos x="connsiteX2" y="connsiteY2"/>
                </a:cxn>
              </a:cxnLst>
              <a:rect l="l" t="t" r="r" b="b"/>
              <a:pathLst>
                <a:path w="36214" h="226337">
                  <a:moveTo>
                    <a:pt x="0" y="226337"/>
                  </a:moveTo>
                  <a:lnTo>
                    <a:pt x="36214" y="9054"/>
                  </a:lnTo>
                  <a:lnTo>
                    <a:pt x="27160" y="0"/>
                  </a:lnTo>
                </a:path>
              </a:pathLst>
            </a:cu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Freeform 30"/>
            <p:cNvSpPr/>
            <p:nvPr/>
          </p:nvSpPr>
          <p:spPr>
            <a:xfrm>
              <a:off x="4800600" y="2381061"/>
              <a:ext cx="2098141" cy="1124139"/>
            </a:xfrm>
            <a:custGeom>
              <a:avLst/>
              <a:gdLst>
                <a:gd name="connsiteX0" fmla="*/ 0 w 2064191"/>
                <a:gd name="connsiteY0" fmla="*/ 1077363 h 1077363"/>
                <a:gd name="connsiteX1" fmla="*/ 81482 w 2064191"/>
                <a:gd name="connsiteY1" fmla="*/ 959668 h 1077363"/>
                <a:gd name="connsiteX2" fmla="*/ 199177 w 2064191"/>
                <a:gd name="connsiteY2" fmla="*/ 851026 h 1077363"/>
                <a:gd name="connsiteX3" fmla="*/ 443620 w 2064191"/>
                <a:gd name="connsiteY3" fmla="*/ 688064 h 1077363"/>
                <a:gd name="connsiteX4" fmla="*/ 787652 w 2064191"/>
                <a:gd name="connsiteY4" fmla="*/ 506994 h 1077363"/>
                <a:gd name="connsiteX5" fmla="*/ 1321806 w 2064191"/>
                <a:gd name="connsiteY5" fmla="*/ 307818 h 1077363"/>
                <a:gd name="connsiteX6" fmla="*/ 1937442 w 2064191"/>
                <a:gd name="connsiteY6" fmla="*/ 54321 h 1077363"/>
                <a:gd name="connsiteX7" fmla="*/ 2064191 w 2064191"/>
                <a:gd name="connsiteY7" fmla="*/ 0 h 10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191" h="1077363">
                  <a:moveTo>
                    <a:pt x="0" y="1077363"/>
                  </a:moveTo>
                  <a:lnTo>
                    <a:pt x="81482" y="959668"/>
                  </a:lnTo>
                  <a:lnTo>
                    <a:pt x="199177" y="851026"/>
                  </a:lnTo>
                  <a:lnTo>
                    <a:pt x="443620" y="688064"/>
                  </a:lnTo>
                  <a:lnTo>
                    <a:pt x="787652" y="506994"/>
                  </a:lnTo>
                  <a:lnTo>
                    <a:pt x="1321806" y="307818"/>
                  </a:lnTo>
                  <a:lnTo>
                    <a:pt x="1937442" y="54321"/>
                  </a:lnTo>
                  <a:lnTo>
                    <a:pt x="2064191" y="0"/>
                  </a:lnTo>
                </a:path>
              </a:pathLst>
            </a:cu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Left Brace 31"/>
            <p:cNvSpPr/>
            <p:nvPr/>
          </p:nvSpPr>
          <p:spPr>
            <a:xfrm rot="3212309">
              <a:off x="2847345" y="3019136"/>
              <a:ext cx="624416" cy="2744216"/>
            </a:xfrm>
            <a:prstGeom prst="leftBrace">
              <a:avLst>
                <a:gd name="adj1" fmla="val 35100"/>
                <a:gd name="adj2" fmla="val 49966"/>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Left Brace 32"/>
            <p:cNvSpPr/>
            <p:nvPr/>
          </p:nvSpPr>
          <p:spPr>
            <a:xfrm rot="3874270">
              <a:off x="5375814" y="1459563"/>
              <a:ext cx="449772" cy="2078259"/>
            </a:xfrm>
            <a:prstGeom prst="leftBrace">
              <a:avLst>
                <a:gd name="adj1" fmla="val 54816"/>
                <a:gd name="adj2" fmla="val 45826"/>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Freeform 35"/>
            <p:cNvSpPr/>
            <p:nvPr/>
          </p:nvSpPr>
          <p:spPr>
            <a:xfrm>
              <a:off x="2308634" y="4590107"/>
              <a:ext cx="1466661" cy="986828"/>
            </a:xfrm>
            <a:custGeom>
              <a:avLst/>
              <a:gdLst>
                <a:gd name="connsiteX0" fmla="*/ 1466661 w 1466661"/>
                <a:gd name="connsiteY0" fmla="*/ 0 h 986828"/>
                <a:gd name="connsiteX1" fmla="*/ 1258431 w 1466661"/>
                <a:gd name="connsiteY1" fmla="*/ 162962 h 986828"/>
                <a:gd name="connsiteX2" fmla="*/ 1140736 w 1466661"/>
                <a:gd name="connsiteY2" fmla="*/ 253497 h 986828"/>
                <a:gd name="connsiteX3" fmla="*/ 959667 w 1466661"/>
                <a:gd name="connsiteY3" fmla="*/ 371192 h 986828"/>
                <a:gd name="connsiteX4" fmla="*/ 832918 w 1466661"/>
                <a:gd name="connsiteY4" fmla="*/ 434566 h 986828"/>
                <a:gd name="connsiteX5" fmla="*/ 516047 w 1466661"/>
                <a:gd name="connsiteY5" fmla="*/ 570368 h 986828"/>
                <a:gd name="connsiteX6" fmla="*/ 407406 w 1466661"/>
                <a:gd name="connsiteY6" fmla="*/ 642796 h 986828"/>
                <a:gd name="connsiteX7" fmla="*/ 316871 w 1466661"/>
                <a:gd name="connsiteY7" fmla="*/ 769544 h 986828"/>
                <a:gd name="connsiteX8" fmla="*/ 199176 w 1466661"/>
                <a:gd name="connsiteY8" fmla="*/ 860079 h 986828"/>
                <a:gd name="connsiteX9" fmla="*/ 54320 w 1466661"/>
                <a:gd name="connsiteY9" fmla="*/ 941560 h 986828"/>
                <a:gd name="connsiteX10" fmla="*/ 0 w 1466661"/>
                <a:gd name="connsiteY10" fmla="*/ 986828 h 986828"/>
                <a:gd name="connsiteX11" fmla="*/ 0 w 1466661"/>
                <a:gd name="connsiteY11" fmla="*/ 986828 h 98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6661" h="986828">
                  <a:moveTo>
                    <a:pt x="1466661" y="0"/>
                  </a:moveTo>
                  <a:lnTo>
                    <a:pt x="1258431" y="162962"/>
                  </a:lnTo>
                  <a:lnTo>
                    <a:pt x="1140736" y="253497"/>
                  </a:lnTo>
                  <a:lnTo>
                    <a:pt x="959667" y="371192"/>
                  </a:lnTo>
                  <a:lnTo>
                    <a:pt x="832918" y="434566"/>
                  </a:lnTo>
                  <a:lnTo>
                    <a:pt x="516047" y="570368"/>
                  </a:lnTo>
                  <a:lnTo>
                    <a:pt x="407406" y="642796"/>
                  </a:lnTo>
                  <a:lnTo>
                    <a:pt x="316871" y="769544"/>
                  </a:lnTo>
                  <a:lnTo>
                    <a:pt x="199176" y="860079"/>
                  </a:lnTo>
                  <a:lnTo>
                    <a:pt x="54320" y="941560"/>
                  </a:lnTo>
                  <a:lnTo>
                    <a:pt x="0" y="986828"/>
                  </a:lnTo>
                  <a:lnTo>
                    <a:pt x="0" y="986828"/>
                  </a:lnTo>
                </a:path>
              </a:pathLst>
            </a:cu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152400" y="0"/>
            <a:ext cx="8991600" cy="1219200"/>
          </a:xfrm>
        </p:spPr>
        <p:txBody>
          <a:bodyPr/>
          <a:lstStyle/>
          <a:p>
            <a:pPr algn="l" eaLnBrk="1" hangingPunct="1">
              <a:defRPr/>
            </a:pPr>
            <a:r>
              <a:rPr lang="en-US" sz="3400" dirty="0" smtClean="0">
                <a:solidFill>
                  <a:schemeClr val="bg1"/>
                </a:solidFill>
                <a:effectLst>
                  <a:outerShdw blurRad="38100" dist="38100" dir="2700000" algn="tl">
                    <a:srgbClr val="000000"/>
                  </a:outerShdw>
                </a:effectLst>
              </a:rPr>
              <a:t>Methods for Flood and Surge Damage Mitigation</a:t>
            </a:r>
          </a:p>
        </p:txBody>
      </p:sp>
      <p:sp>
        <p:nvSpPr>
          <p:cNvPr id="17411" name="Rectangle 3"/>
          <p:cNvSpPr>
            <a:spLocks noGrp="1" noChangeArrowheads="1"/>
          </p:cNvSpPr>
          <p:nvPr>
            <p:ph type="body" idx="4294967295"/>
          </p:nvPr>
        </p:nvSpPr>
        <p:spPr>
          <a:xfrm>
            <a:off x="0" y="1600200"/>
            <a:ext cx="5943600" cy="4876800"/>
          </a:xfrm>
          <a:solidFill>
            <a:srgbClr val="B8CCD9"/>
          </a:solidFill>
          <a:ln w="28575" cap="flat">
            <a:solidFill>
              <a:srgbClr val="B8CCD9"/>
            </a:solidFill>
          </a:ln>
        </p:spPr>
        <p:txBody>
          <a:bodyPr/>
          <a:lstStyle/>
          <a:p>
            <a:pPr eaLnBrk="1" hangingPunct="1">
              <a:spcBef>
                <a:spcPts val="600"/>
              </a:spcBef>
            </a:pPr>
            <a:r>
              <a:rPr lang="en-US" dirty="0" smtClean="0">
                <a:solidFill>
                  <a:srgbClr val="112959"/>
                </a:solidFill>
                <a:ea typeface="Gulim" pitchFamily="34" charset="-127"/>
              </a:rPr>
              <a:t>Structural – levees &amp; dikes </a:t>
            </a:r>
          </a:p>
          <a:p>
            <a:pPr eaLnBrk="1" hangingPunct="1">
              <a:spcBef>
                <a:spcPts val="600"/>
              </a:spcBef>
            </a:pPr>
            <a:r>
              <a:rPr lang="en-US" dirty="0" smtClean="0">
                <a:solidFill>
                  <a:srgbClr val="112959"/>
                </a:solidFill>
                <a:ea typeface="Gulim" pitchFamily="34" charset="-127"/>
              </a:rPr>
              <a:t>Nonstructural </a:t>
            </a:r>
          </a:p>
          <a:p>
            <a:pPr eaLnBrk="1" hangingPunct="1">
              <a:lnSpc>
                <a:spcPct val="90000"/>
              </a:lnSpc>
              <a:spcBef>
                <a:spcPct val="0"/>
              </a:spcBef>
              <a:buFontTx/>
              <a:buNone/>
            </a:pPr>
            <a:r>
              <a:rPr lang="en-US" sz="2400" dirty="0" smtClean="0">
                <a:solidFill>
                  <a:srgbClr val="112959"/>
                </a:solidFill>
                <a:ea typeface="Gulim" pitchFamily="34" charset="-127"/>
              </a:rPr>
              <a:t>	(Policy and Management Programs)</a:t>
            </a:r>
          </a:p>
          <a:p>
            <a:pPr lvl="1" eaLnBrk="1" hangingPunct="1">
              <a:lnSpc>
                <a:spcPct val="90000"/>
              </a:lnSpc>
              <a:spcBef>
                <a:spcPts val="600"/>
              </a:spcBef>
            </a:pPr>
            <a:r>
              <a:rPr lang="en-US" dirty="0" smtClean="0">
                <a:solidFill>
                  <a:srgbClr val="112959"/>
                </a:solidFill>
                <a:ea typeface="Gulim" pitchFamily="34" charset="-127"/>
              </a:rPr>
              <a:t>Coastal land use management </a:t>
            </a:r>
          </a:p>
          <a:p>
            <a:pPr lvl="1" eaLnBrk="1" hangingPunct="1">
              <a:lnSpc>
                <a:spcPct val="90000"/>
              </a:lnSpc>
              <a:spcBef>
                <a:spcPts val="600"/>
              </a:spcBef>
            </a:pPr>
            <a:r>
              <a:rPr lang="en-US" dirty="0" smtClean="0">
                <a:solidFill>
                  <a:srgbClr val="112959"/>
                </a:solidFill>
                <a:ea typeface="Gulim" pitchFamily="34" charset="-127"/>
              </a:rPr>
              <a:t>Protected wetland areas</a:t>
            </a:r>
          </a:p>
          <a:p>
            <a:pPr lvl="1" eaLnBrk="1" hangingPunct="1">
              <a:lnSpc>
                <a:spcPct val="90000"/>
              </a:lnSpc>
              <a:spcBef>
                <a:spcPts val="600"/>
              </a:spcBef>
            </a:pPr>
            <a:r>
              <a:rPr lang="en-US" dirty="0" smtClean="0">
                <a:solidFill>
                  <a:srgbClr val="112959"/>
                </a:solidFill>
                <a:ea typeface="Gulim" pitchFamily="34" charset="-127"/>
              </a:rPr>
              <a:t>Evacuation programs </a:t>
            </a:r>
          </a:p>
          <a:p>
            <a:pPr eaLnBrk="1" hangingPunct="1">
              <a:lnSpc>
                <a:spcPct val="90000"/>
              </a:lnSpc>
              <a:spcBef>
                <a:spcPct val="40000"/>
              </a:spcBef>
            </a:pPr>
            <a:r>
              <a:rPr lang="en-US" dirty="0" smtClean="0">
                <a:solidFill>
                  <a:srgbClr val="112959"/>
                </a:solidFill>
                <a:ea typeface="Gulim" pitchFamily="34" charset="-127"/>
              </a:rPr>
              <a:t>Flood warning systems</a:t>
            </a:r>
          </a:p>
          <a:p>
            <a:pPr eaLnBrk="1" hangingPunct="1">
              <a:lnSpc>
                <a:spcPct val="90000"/>
              </a:lnSpc>
              <a:spcBef>
                <a:spcPct val="40000"/>
              </a:spcBef>
            </a:pPr>
            <a:r>
              <a:rPr lang="en-US" dirty="0" smtClean="0">
                <a:solidFill>
                  <a:srgbClr val="112959"/>
                </a:solidFill>
                <a:ea typeface="Gulim" pitchFamily="34" charset="-127"/>
              </a:rPr>
              <a:t>Public education</a:t>
            </a:r>
          </a:p>
          <a:p>
            <a:pPr eaLnBrk="1" hangingPunct="1">
              <a:lnSpc>
                <a:spcPct val="90000"/>
              </a:lnSpc>
              <a:spcBef>
                <a:spcPct val="40000"/>
              </a:spcBef>
              <a:buFontTx/>
              <a:buNone/>
            </a:pPr>
            <a:endParaRPr lang="en-US" dirty="0" smtClean="0">
              <a:solidFill>
                <a:srgbClr val="112959"/>
              </a:solidFill>
              <a:ea typeface="Gulim" pitchFamily="34" charset="-127"/>
            </a:endParaRPr>
          </a:p>
          <a:p>
            <a:pPr eaLnBrk="1" hangingPunct="1">
              <a:lnSpc>
                <a:spcPct val="90000"/>
              </a:lnSpc>
              <a:spcBef>
                <a:spcPct val="40000"/>
              </a:spcBef>
            </a:pPr>
            <a:endParaRPr lang="en-US" dirty="0" smtClean="0">
              <a:solidFill>
                <a:srgbClr val="112959"/>
              </a:solidFill>
              <a:ea typeface="Gulim" pitchFamily="34" charset="-127"/>
            </a:endParaRPr>
          </a:p>
          <a:p>
            <a:pPr eaLnBrk="1" hangingPunct="1">
              <a:lnSpc>
                <a:spcPct val="90000"/>
              </a:lnSpc>
              <a:spcBef>
                <a:spcPct val="40000"/>
              </a:spcBef>
            </a:pPr>
            <a:endParaRPr lang="en-US" dirty="0" smtClean="0">
              <a:solidFill>
                <a:srgbClr val="112959"/>
              </a:solidFill>
            </a:endParaRPr>
          </a:p>
        </p:txBody>
      </p:sp>
      <p:grpSp>
        <p:nvGrpSpPr>
          <p:cNvPr id="2" name="Group 4"/>
          <p:cNvGrpSpPr>
            <a:grpSpLocks/>
          </p:cNvGrpSpPr>
          <p:nvPr/>
        </p:nvGrpSpPr>
        <p:grpSpPr bwMode="auto">
          <a:xfrm>
            <a:off x="0" y="1143000"/>
            <a:ext cx="7772400" cy="228600"/>
            <a:chOff x="0" y="720"/>
            <a:chExt cx="4896" cy="144"/>
          </a:xfrm>
        </p:grpSpPr>
        <p:sp>
          <p:nvSpPr>
            <p:cNvPr id="17415" name="Rectangle 5"/>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17416" name="Rectangle 6"/>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17417" name="Rectangle 7"/>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pic>
        <p:nvPicPr>
          <p:cNvPr id="35848" name="Picture 8"/>
          <p:cNvPicPr>
            <a:picLocks noChangeAspect="1" noChangeArrowheads="1"/>
          </p:cNvPicPr>
          <p:nvPr/>
        </p:nvPicPr>
        <p:blipFill>
          <a:blip r:embed="rId3" cstate="print"/>
          <a:srcRect l="8832" r="4558" b="18222"/>
          <a:stretch>
            <a:fillRect/>
          </a:stretch>
        </p:blipFill>
        <p:spPr bwMode="auto">
          <a:xfrm>
            <a:off x="6096000" y="1676400"/>
            <a:ext cx="28956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5849" name="Picture 9"/>
          <p:cNvPicPr>
            <a:picLocks noChangeAspect="1" noChangeArrowheads="1"/>
          </p:cNvPicPr>
          <p:nvPr/>
        </p:nvPicPr>
        <p:blipFill>
          <a:blip r:embed="rId4" cstate="print"/>
          <a:srcRect/>
          <a:stretch>
            <a:fillRect/>
          </a:stretch>
        </p:blipFill>
        <p:spPr bwMode="auto">
          <a:xfrm>
            <a:off x="6096000" y="4191000"/>
            <a:ext cx="2895600" cy="220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en-US" dirty="0" smtClean="0"/>
          </a:p>
        </p:txBody>
      </p:sp>
      <p:sp>
        <p:nvSpPr>
          <p:cNvPr id="25603" name="Rectangle 3"/>
          <p:cNvSpPr>
            <a:spLocks noGrp="1" noChangeArrowheads="1"/>
          </p:cNvSpPr>
          <p:nvPr>
            <p:ph type="body" idx="1"/>
          </p:nvPr>
        </p:nvSpPr>
        <p:spPr/>
        <p:txBody>
          <a:bodyPr/>
          <a:lstStyle/>
          <a:p>
            <a:pPr eaLnBrk="1" hangingPunct="1"/>
            <a:endParaRPr lang="en-US" smtClean="0"/>
          </a:p>
        </p:txBody>
      </p:sp>
      <p:pic>
        <p:nvPicPr>
          <p:cNvPr id="25604" name="Picture 4" descr="GATE location"/>
          <p:cNvPicPr>
            <a:picLocks noChangeAspect="1" noChangeArrowheads="1"/>
          </p:cNvPicPr>
          <p:nvPr/>
        </p:nvPicPr>
        <p:blipFill>
          <a:blip r:embed="rId3" cstate="print"/>
          <a:srcRect/>
          <a:stretch>
            <a:fillRect/>
          </a:stretch>
        </p:blipFill>
        <p:spPr bwMode="auto">
          <a:xfrm>
            <a:off x="152400" y="12700"/>
            <a:ext cx="8839200" cy="6832600"/>
          </a:xfrm>
          <a:prstGeom prst="rect">
            <a:avLst/>
          </a:prstGeom>
          <a:noFill/>
          <a:ln w="9525">
            <a:noFill/>
            <a:miter lim="800000"/>
            <a:headEnd/>
            <a:tailEnd/>
          </a:ln>
        </p:spPr>
      </p:pic>
      <p:sp>
        <p:nvSpPr>
          <p:cNvPr id="25605" name="Text Box 5"/>
          <p:cNvSpPr txBox="1">
            <a:spLocks noChangeArrowheads="1"/>
          </p:cNvSpPr>
          <p:nvPr/>
        </p:nvSpPr>
        <p:spPr bwMode="auto">
          <a:xfrm>
            <a:off x="533400" y="5334000"/>
            <a:ext cx="4724400" cy="989587"/>
          </a:xfrm>
          <a:prstGeom prst="rect">
            <a:avLst/>
          </a:prstGeom>
          <a:solidFill>
            <a:srgbClr val="D9E4EB"/>
          </a:solidFill>
          <a:ln w="9525">
            <a:solidFill>
              <a:schemeClr val="tx1"/>
            </a:solidFill>
            <a:miter lim="800000"/>
            <a:headEnd/>
            <a:tailEnd/>
          </a:ln>
        </p:spPr>
        <p:txBody>
          <a:bodyPr wrap="square">
            <a:spAutoFit/>
          </a:bodyPr>
          <a:lstStyle/>
          <a:p>
            <a:pPr>
              <a:lnSpc>
                <a:spcPts val="2300"/>
              </a:lnSpc>
              <a:spcBef>
                <a:spcPts val="2400"/>
              </a:spcBef>
            </a:pPr>
            <a:r>
              <a:rPr lang="en-US" sz="2400" i="1" dirty="0" smtClean="0"/>
              <a:t>Alternative </a:t>
            </a:r>
            <a:r>
              <a:rPr lang="en-US" sz="2400" i="1" dirty="0"/>
              <a:t>to the Ike Dike designed to protect ship channel and </a:t>
            </a:r>
            <a:r>
              <a:rPr lang="en-US" sz="2400" i="1" dirty="0" smtClean="0"/>
              <a:t>its industry</a:t>
            </a:r>
            <a:endParaRPr lang="en-US" sz="2400" dirty="0"/>
          </a:p>
        </p:txBody>
      </p:sp>
      <p:sp>
        <p:nvSpPr>
          <p:cNvPr id="25606" name="Text Box 6"/>
          <p:cNvSpPr txBox="1">
            <a:spLocks noChangeArrowheads="1"/>
          </p:cNvSpPr>
          <p:nvPr/>
        </p:nvSpPr>
        <p:spPr bwMode="auto">
          <a:xfrm>
            <a:off x="1317625" y="6858000"/>
            <a:ext cx="184150" cy="366713"/>
          </a:xfrm>
          <a:prstGeom prst="rect">
            <a:avLst/>
          </a:prstGeom>
          <a:noFill/>
          <a:ln w="9525">
            <a:noFill/>
            <a:miter lim="800000"/>
            <a:headEnd/>
            <a:tailEnd/>
          </a:ln>
        </p:spPr>
        <p:txBody>
          <a:bodyPr>
            <a:spAutoFit/>
          </a:bodyPr>
          <a:lstStyle/>
          <a:p>
            <a:pPr>
              <a:spcBef>
                <a:spcPct val="50000"/>
              </a:spcBef>
            </a:pP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626" name="Picture 6" descr="Luchtfoto Maeslantkering"/>
          <p:cNvPicPr>
            <a:picLocks noChangeAspect="1" noChangeArrowheads="1"/>
          </p:cNvPicPr>
          <p:nvPr/>
        </p:nvPicPr>
        <p:blipFill>
          <a:blip r:embed="rId3" cstate="print"/>
          <a:srcRect l="18367" b="7692"/>
          <a:stretch>
            <a:fillRect/>
          </a:stretch>
        </p:blipFill>
        <p:spPr bwMode="auto">
          <a:xfrm>
            <a:off x="0" y="-36513"/>
            <a:ext cx="9144000" cy="6894513"/>
          </a:xfrm>
          <a:prstGeom prst="rect">
            <a:avLst/>
          </a:prstGeom>
          <a:noFill/>
          <a:ln w="9525">
            <a:noFill/>
            <a:miter lim="800000"/>
            <a:headEnd/>
            <a:tailEnd/>
          </a:ln>
        </p:spPr>
      </p:pic>
      <p:sp>
        <p:nvSpPr>
          <p:cNvPr id="26627" name="Text Box 5"/>
          <p:cNvSpPr txBox="1">
            <a:spLocks noChangeArrowheads="1"/>
          </p:cNvSpPr>
          <p:nvPr/>
        </p:nvSpPr>
        <p:spPr bwMode="auto">
          <a:xfrm>
            <a:off x="3505200" y="3581400"/>
            <a:ext cx="2590800" cy="1190625"/>
          </a:xfrm>
          <a:prstGeom prst="rect">
            <a:avLst/>
          </a:prstGeom>
          <a:noFill/>
          <a:ln w="9525">
            <a:noFill/>
            <a:miter lim="800000"/>
            <a:headEnd/>
            <a:tailEnd/>
          </a:ln>
        </p:spPr>
        <p:txBody>
          <a:bodyPr>
            <a:spAutoFit/>
          </a:bodyPr>
          <a:lstStyle/>
          <a:p>
            <a:pPr>
              <a:spcBef>
                <a:spcPct val="50000"/>
              </a:spcBef>
            </a:pPr>
            <a:r>
              <a:rPr lang="en-US" sz="3600" i="1" dirty="0">
                <a:solidFill>
                  <a:schemeClr val="bg1"/>
                </a:solidFill>
              </a:rPr>
              <a:t>Rotterdam Floodgates</a:t>
            </a:r>
          </a:p>
        </p:txBody>
      </p:sp>
      <p:sp>
        <p:nvSpPr>
          <p:cNvPr id="26628" name="Line 7"/>
          <p:cNvSpPr>
            <a:spLocks noChangeShapeType="1"/>
          </p:cNvSpPr>
          <p:nvPr/>
        </p:nvSpPr>
        <p:spPr bwMode="auto">
          <a:xfrm>
            <a:off x="1828800" y="5943600"/>
            <a:ext cx="5029200" cy="381000"/>
          </a:xfrm>
          <a:prstGeom prst="line">
            <a:avLst/>
          </a:prstGeom>
          <a:noFill/>
          <a:ln w="9525">
            <a:solidFill>
              <a:schemeClr val="bg1"/>
            </a:solidFill>
            <a:round/>
            <a:headEnd/>
            <a:tailEnd/>
          </a:ln>
        </p:spPr>
        <p:txBody>
          <a:bodyPr/>
          <a:lstStyle/>
          <a:p>
            <a:endParaRPr lang="en-US"/>
          </a:p>
        </p:txBody>
      </p:sp>
      <p:sp>
        <p:nvSpPr>
          <p:cNvPr id="26629" name="Text Box 8"/>
          <p:cNvSpPr txBox="1">
            <a:spLocks noChangeArrowheads="1"/>
          </p:cNvSpPr>
          <p:nvPr/>
        </p:nvSpPr>
        <p:spPr bwMode="auto">
          <a:xfrm>
            <a:off x="3429000" y="6324600"/>
            <a:ext cx="2362200" cy="366713"/>
          </a:xfrm>
          <a:prstGeom prst="rect">
            <a:avLst/>
          </a:prstGeom>
          <a:noFill/>
          <a:ln w="9525">
            <a:noFill/>
            <a:miter lim="800000"/>
            <a:headEnd/>
            <a:tailEnd/>
          </a:ln>
        </p:spPr>
        <p:txBody>
          <a:bodyPr>
            <a:spAutoFit/>
          </a:bodyPr>
          <a:lstStyle/>
          <a:p>
            <a:pPr algn="ctr">
              <a:spcBef>
                <a:spcPct val="50000"/>
              </a:spcBef>
            </a:pPr>
            <a:r>
              <a:rPr lang="en-US">
                <a:solidFill>
                  <a:schemeClr val="bg1"/>
                </a:solidFill>
              </a:rPr>
              <a:t>0.4 miles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8674" name="Picture 2" descr="Gate_3D_5"/>
          <p:cNvPicPr>
            <a:picLocks noChangeAspect="1" noChangeArrowheads="1"/>
          </p:cNvPicPr>
          <p:nvPr/>
        </p:nvPicPr>
        <p:blipFill>
          <a:blip r:embed="rId3" cstate="print"/>
          <a:srcRect b="7632"/>
          <a:stretch>
            <a:fillRect/>
          </a:stretch>
        </p:blipFill>
        <p:spPr bwMode="auto">
          <a:xfrm>
            <a:off x="0" y="0"/>
            <a:ext cx="9144000" cy="6858000"/>
          </a:xfrm>
          <a:prstGeom prst="rect">
            <a:avLst/>
          </a:prstGeom>
          <a:noFill/>
          <a:ln w="9525">
            <a:solidFill>
              <a:schemeClr val="bg1"/>
            </a:solidFill>
            <a:miter lim="800000"/>
            <a:headEnd/>
            <a:tailEnd/>
          </a:ln>
        </p:spPr>
      </p:pic>
      <p:sp>
        <p:nvSpPr>
          <p:cNvPr id="28675" name="Line 3"/>
          <p:cNvSpPr>
            <a:spLocks noChangeShapeType="1"/>
          </p:cNvSpPr>
          <p:nvPr/>
        </p:nvSpPr>
        <p:spPr bwMode="auto">
          <a:xfrm flipH="1" flipV="1">
            <a:off x="5105400" y="4419600"/>
            <a:ext cx="457200" cy="1524000"/>
          </a:xfrm>
          <a:prstGeom prst="line">
            <a:avLst/>
          </a:prstGeom>
          <a:noFill/>
          <a:ln w="25400">
            <a:solidFill>
              <a:schemeClr val="bg1"/>
            </a:solidFill>
            <a:round/>
            <a:headEnd/>
            <a:tailEnd type="stealth" w="lg" len="lg"/>
          </a:ln>
        </p:spPr>
        <p:txBody>
          <a:bodyPr/>
          <a:lstStyle/>
          <a:p>
            <a:endParaRPr lang="en-US"/>
          </a:p>
        </p:txBody>
      </p:sp>
      <p:sp>
        <p:nvSpPr>
          <p:cNvPr id="28676" name="Text Box 4"/>
          <p:cNvSpPr txBox="1">
            <a:spLocks noChangeArrowheads="1"/>
          </p:cNvSpPr>
          <p:nvPr/>
        </p:nvSpPr>
        <p:spPr bwMode="auto">
          <a:xfrm rot="21019745">
            <a:off x="4813062" y="6107615"/>
            <a:ext cx="1975302" cy="366713"/>
          </a:xfrm>
          <a:prstGeom prst="rect">
            <a:avLst/>
          </a:prstGeom>
          <a:noFill/>
          <a:ln w="9525">
            <a:noFill/>
            <a:miter lim="800000"/>
            <a:headEnd/>
            <a:tailEnd/>
          </a:ln>
        </p:spPr>
        <p:txBody>
          <a:bodyPr wrap="square">
            <a:spAutoFit/>
          </a:bodyPr>
          <a:lstStyle/>
          <a:p>
            <a:pPr>
              <a:spcBef>
                <a:spcPct val="50000"/>
              </a:spcBef>
            </a:pPr>
            <a:r>
              <a:rPr lang="en-US" dirty="0">
                <a:solidFill>
                  <a:schemeClr val="bg1"/>
                </a:solidFill>
              </a:rPr>
              <a:t>Direction of flow</a:t>
            </a:r>
          </a:p>
        </p:txBody>
      </p:sp>
      <p:sp>
        <p:nvSpPr>
          <p:cNvPr id="28677" name="Line 5"/>
          <p:cNvSpPr>
            <a:spLocks noChangeShapeType="1"/>
          </p:cNvSpPr>
          <p:nvPr/>
        </p:nvSpPr>
        <p:spPr bwMode="auto">
          <a:xfrm flipV="1">
            <a:off x="3429000" y="3886200"/>
            <a:ext cx="3048000" cy="609600"/>
          </a:xfrm>
          <a:prstGeom prst="line">
            <a:avLst/>
          </a:prstGeom>
          <a:noFill/>
          <a:ln w="9525">
            <a:solidFill>
              <a:schemeClr val="bg1"/>
            </a:solidFill>
            <a:round/>
            <a:headEnd/>
            <a:tailEnd/>
          </a:ln>
        </p:spPr>
        <p:txBody>
          <a:bodyPr/>
          <a:lstStyle/>
          <a:p>
            <a:endParaRPr lang="en-US"/>
          </a:p>
        </p:txBody>
      </p:sp>
      <p:sp>
        <p:nvSpPr>
          <p:cNvPr id="28678" name="Text Box 6"/>
          <p:cNvSpPr txBox="1">
            <a:spLocks noChangeArrowheads="1"/>
          </p:cNvSpPr>
          <p:nvPr/>
        </p:nvSpPr>
        <p:spPr bwMode="auto">
          <a:xfrm rot="-504534">
            <a:off x="4114800" y="3581400"/>
            <a:ext cx="1676400" cy="366713"/>
          </a:xfrm>
          <a:prstGeom prst="rect">
            <a:avLst/>
          </a:prstGeom>
          <a:noFill/>
          <a:ln w="9525">
            <a:noFill/>
            <a:miter lim="800000"/>
            <a:headEnd/>
            <a:tailEnd/>
          </a:ln>
        </p:spPr>
        <p:txBody>
          <a:bodyPr>
            <a:spAutoFit/>
          </a:bodyPr>
          <a:lstStyle/>
          <a:p>
            <a:pPr>
              <a:spcBef>
                <a:spcPct val="50000"/>
              </a:spcBef>
            </a:pPr>
            <a:r>
              <a:rPr lang="en-US" dirty="0">
                <a:solidFill>
                  <a:schemeClr val="bg1"/>
                </a:solidFill>
              </a:rPr>
              <a:t>0.4 miles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val="0"/>
              </a:ext>
            </a:extLst>
          </a:blip>
          <a:srcRect/>
          <a:stretch>
            <a:fillRect/>
          </a:stretch>
        </p:blipFill>
        <p:spPr bwMode="auto">
          <a:xfrm>
            <a:off x="218567" y="381000"/>
            <a:ext cx="8925433" cy="6019801"/>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a:solidFill>
                  <a:schemeClr val="accent1"/>
                </a:solidFill>
              </a14:hiddenFill>
            </a:ext>
            <a:ext uri="{91240B29-F687-4F45-9708-019B960494DF}">
              <a14:hiddenLine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a:effectLst>
                  <a:outerShdw dist="35921" dir="2700000" algn="ctr" rotWithShape="0">
                    <a:schemeClr val="bg2"/>
                  </a:outerShdw>
                </a:effectLst>
              </a14:hiddenEffects>
            </a:ext>
          </a:extLst>
        </p:spPr>
      </p:pic>
      <p:sp>
        <p:nvSpPr>
          <p:cNvPr id="3" name="TextBox 2"/>
          <p:cNvSpPr txBox="1"/>
          <p:nvPr/>
        </p:nvSpPr>
        <p:spPr>
          <a:xfrm>
            <a:off x="2209800" y="5943600"/>
            <a:ext cx="5105400" cy="830997"/>
          </a:xfrm>
          <a:prstGeom prst="rect">
            <a:avLst/>
          </a:prstGeom>
          <a:solidFill>
            <a:srgbClr val="FF9900"/>
          </a:solidFill>
        </p:spPr>
        <p:txBody>
          <a:bodyPr wrap="square" rtlCol="0">
            <a:spAutoFit/>
          </a:bodyPr>
          <a:lstStyle/>
          <a:p>
            <a:pPr algn="ctr"/>
            <a:r>
              <a:rPr lang="en-US" sz="2400" b="1" dirty="0" smtClean="0">
                <a:solidFill>
                  <a:schemeClr val="bg1"/>
                </a:solidFill>
              </a:rPr>
              <a:t>Components of a Radar-based</a:t>
            </a:r>
            <a:br>
              <a:rPr lang="en-US" sz="2400" b="1" dirty="0" smtClean="0">
                <a:solidFill>
                  <a:schemeClr val="bg1"/>
                </a:solidFill>
              </a:rPr>
            </a:br>
            <a:r>
              <a:rPr lang="en-US" sz="2400" b="1" dirty="0" smtClean="0">
                <a:solidFill>
                  <a:schemeClr val="bg1"/>
                </a:solidFill>
              </a:rPr>
              <a:t>Flood Alert System</a:t>
            </a:r>
            <a:endParaRPr lang="en-US" sz="2400" b="1" dirty="0">
              <a:solidFill>
                <a:schemeClr val="bg1"/>
              </a:solidFill>
            </a:endParaRPr>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12762026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9" name="Group 28"/>
          <p:cNvGrpSpPr/>
          <p:nvPr/>
        </p:nvGrpSpPr>
        <p:grpSpPr>
          <a:xfrm>
            <a:off x="152400" y="3276600"/>
            <a:ext cx="4343400" cy="2514600"/>
            <a:chOff x="228600" y="3581400"/>
            <a:chExt cx="4343400" cy="2514600"/>
          </a:xfrm>
        </p:grpSpPr>
        <p:sp>
          <p:nvSpPr>
            <p:cNvPr id="21" name="Rounded Rectangle 20"/>
            <p:cNvSpPr/>
            <p:nvPr/>
          </p:nvSpPr>
          <p:spPr>
            <a:xfrm>
              <a:off x="228600" y="3581400"/>
              <a:ext cx="4343400" cy="2514600"/>
            </a:xfrm>
            <a:prstGeom prst="roundRect">
              <a:avLst/>
            </a:prstGeom>
            <a:solidFill>
              <a:schemeClr val="accent6">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066800" y="3657600"/>
              <a:ext cx="2743200" cy="461665"/>
            </a:xfrm>
            <a:prstGeom prst="rect">
              <a:avLst/>
            </a:prstGeom>
            <a:noFill/>
          </p:spPr>
          <p:txBody>
            <a:bodyPr wrap="square" rtlCol="0">
              <a:spAutoFit/>
            </a:bodyPr>
            <a:lstStyle/>
            <a:p>
              <a:pPr algn="ctr"/>
              <a:r>
                <a:rPr lang="en-US" sz="2400" b="1" dirty="0" smtClean="0"/>
                <a:t>Data Collection</a:t>
              </a:r>
              <a:endParaRPr lang="en-US" sz="2400" b="1" dirty="0"/>
            </a:p>
          </p:txBody>
        </p:sp>
        <p:sp>
          <p:nvSpPr>
            <p:cNvPr id="8" name="TextBox 7"/>
            <p:cNvSpPr txBox="1"/>
            <p:nvPr/>
          </p:nvSpPr>
          <p:spPr>
            <a:xfrm>
              <a:off x="609600" y="5486400"/>
              <a:ext cx="3657600" cy="338554"/>
            </a:xfrm>
            <a:prstGeom prst="rect">
              <a:avLst/>
            </a:prstGeom>
            <a:noFill/>
          </p:spPr>
          <p:txBody>
            <a:bodyPr wrap="square" rtlCol="0">
              <a:spAutoFit/>
            </a:bodyPr>
            <a:lstStyle/>
            <a:p>
              <a:r>
                <a:rPr lang="en-US" sz="1600" dirty="0" smtClean="0"/>
                <a:t>Calibrated radar rainfall and gage data</a:t>
              </a:r>
              <a:endParaRPr lang="en-US" sz="1600" dirty="0"/>
            </a:p>
          </p:txBody>
        </p:sp>
        <p:pic>
          <p:nvPicPr>
            <p:cNvPr id="11" name="Picture 31"/>
            <p:cNvPicPr>
              <a:picLocks noChangeArrowheads="1"/>
            </p:cNvPicPr>
            <p:nvPr/>
          </p:nvPicPr>
          <p:blipFill>
            <a:blip r:embed="rId2" cstate="print"/>
            <a:srcRect/>
            <a:stretch>
              <a:fillRect/>
            </a:stretch>
          </p:blipFill>
          <p:spPr bwMode="auto">
            <a:xfrm>
              <a:off x="2819400" y="4191000"/>
              <a:ext cx="1600200" cy="1295400"/>
            </a:xfrm>
            <a:prstGeom prst="rect">
              <a:avLst/>
            </a:prstGeom>
            <a:noFill/>
            <a:ln w="12700">
              <a:noFill/>
              <a:miter lim="800000"/>
              <a:headEnd/>
              <a:tailEnd/>
            </a:ln>
            <a:effectLst>
              <a:outerShdw blurRad="50800" dist="38100" dir="2700000" algn="tl" rotWithShape="0">
                <a:prstClr val="black">
                  <a:alpha val="40000"/>
                </a:prstClr>
              </a:outerShdw>
            </a:effectLst>
          </p:spPr>
        </p:pic>
      </p:grpSp>
      <p:grpSp>
        <p:nvGrpSpPr>
          <p:cNvPr id="27" name="Group 26"/>
          <p:cNvGrpSpPr/>
          <p:nvPr/>
        </p:nvGrpSpPr>
        <p:grpSpPr>
          <a:xfrm>
            <a:off x="1295400" y="381000"/>
            <a:ext cx="4038600" cy="2642176"/>
            <a:chOff x="1676400" y="609600"/>
            <a:chExt cx="5943600" cy="2642176"/>
          </a:xfrm>
        </p:grpSpPr>
        <p:sp>
          <p:nvSpPr>
            <p:cNvPr id="24" name="Rounded Rectangle 23"/>
            <p:cNvSpPr/>
            <p:nvPr/>
          </p:nvSpPr>
          <p:spPr>
            <a:xfrm>
              <a:off x="1676400" y="609600"/>
              <a:ext cx="5943600" cy="2590800"/>
            </a:xfrm>
            <a:prstGeom prst="roundRect">
              <a:avLst/>
            </a:prstGeom>
            <a:solidFill>
              <a:schemeClr val="accent6">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905000" y="685800"/>
              <a:ext cx="5334000" cy="830997"/>
            </a:xfrm>
            <a:prstGeom prst="rect">
              <a:avLst/>
            </a:prstGeom>
            <a:noFill/>
          </p:spPr>
          <p:txBody>
            <a:bodyPr wrap="square" rtlCol="0">
              <a:spAutoFit/>
            </a:bodyPr>
            <a:lstStyle/>
            <a:p>
              <a:pPr algn="ctr"/>
              <a:r>
                <a:rPr lang="en-US" sz="2400" b="1" dirty="0" smtClean="0"/>
                <a:t>Flood and Surge Prediction Module</a:t>
              </a:r>
              <a:endParaRPr lang="en-US" sz="2400" b="1" dirty="0"/>
            </a:p>
          </p:txBody>
        </p:sp>
        <p:sp>
          <p:nvSpPr>
            <p:cNvPr id="10" name="TextBox 9"/>
            <p:cNvSpPr txBox="1"/>
            <p:nvPr/>
          </p:nvSpPr>
          <p:spPr>
            <a:xfrm>
              <a:off x="1676400" y="2667000"/>
              <a:ext cx="5943600" cy="584776"/>
            </a:xfrm>
            <a:prstGeom prst="rect">
              <a:avLst/>
            </a:prstGeom>
            <a:noFill/>
          </p:spPr>
          <p:txBody>
            <a:bodyPr wrap="square" rtlCol="0">
              <a:spAutoFit/>
            </a:bodyPr>
            <a:lstStyle/>
            <a:p>
              <a:pPr algn="ctr"/>
              <a:r>
                <a:rPr lang="en-US" sz="1600" dirty="0" smtClean="0"/>
                <a:t>Models result in maps for floodplain and surge inundation depth</a:t>
              </a:r>
              <a:endParaRPr lang="en-US" sz="1600" dirty="0"/>
            </a:p>
          </p:txBody>
        </p:sp>
        <p:pic>
          <p:nvPicPr>
            <p:cNvPr id="17" name="Picture 4"/>
            <p:cNvPicPr>
              <a:picLocks noChangeAspect="1" noChangeArrowheads="1"/>
            </p:cNvPicPr>
            <p:nvPr/>
          </p:nvPicPr>
          <p:blipFill>
            <a:blip r:embed="rId3" cstate="print"/>
            <a:srcRect l="26467" t="16509" r="23006" b="13328"/>
            <a:stretch>
              <a:fillRect/>
            </a:stretch>
          </p:blipFill>
          <p:spPr bwMode="auto">
            <a:xfrm>
              <a:off x="3810000" y="1143000"/>
              <a:ext cx="1676400" cy="1371600"/>
            </a:xfrm>
            <a:prstGeom prst="rect">
              <a:avLst/>
            </a:prstGeom>
            <a:ln>
              <a:noFill/>
            </a:ln>
            <a:effectLst>
              <a:outerShdw blurRad="50800" dist="38100" dir="3000000" sx="102000" sy="102000" algn="tl" rotWithShape="0">
                <a:prstClr val="black">
                  <a:alpha val="33000"/>
                </a:prstClr>
              </a:outerShdw>
            </a:effectLst>
          </p:spPr>
        </p:pic>
        <p:grpSp>
          <p:nvGrpSpPr>
            <p:cNvPr id="13" name="Group 8"/>
            <p:cNvGrpSpPr>
              <a:grpSpLocks/>
            </p:cNvGrpSpPr>
            <p:nvPr/>
          </p:nvGrpSpPr>
          <p:grpSpPr bwMode="auto">
            <a:xfrm>
              <a:off x="1981200" y="1143000"/>
              <a:ext cx="1752600" cy="1371600"/>
              <a:chOff x="1800" y="7740"/>
              <a:chExt cx="8640" cy="5895"/>
            </a:xfrm>
            <a:solidFill>
              <a:schemeClr val="bg1"/>
            </a:solidFill>
            <a:effectLst>
              <a:outerShdw blurRad="76200" dist="38100" dir="4200000" algn="ctr" rotWithShape="0">
                <a:srgbClr val="000000">
                  <a:alpha val="32000"/>
                </a:srgbClr>
              </a:outerShdw>
            </a:effectLst>
          </p:grpSpPr>
          <p:sp>
            <p:nvSpPr>
              <p:cNvPr id="16" name="Rectangle 10"/>
              <p:cNvSpPr>
                <a:spLocks noChangeArrowheads="1"/>
              </p:cNvSpPr>
              <p:nvPr/>
            </p:nvSpPr>
            <p:spPr bwMode="auto">
              <a:xfrm>
                <a:off x="1800" y="7752"/>
                <a:ext cx="8640" cy="5760"/>
              </a:xfrm>
              <a:prstGeom prst="rect">
                <a:avLst/>
              </a:prstGeom>
              <a:grpFill/>
              <a:ln w="9525">
                <a:noFill/>
                <a:miter lim="800000"/>
                <a:headEnd/>
                <a:tailEnd/>
              </a:ln>
            </p:spPr>
            <p:txBody>
              <a:bodyPr/>
              <a:lstStyle/>
              <a:p>
                <a:pPr eaLnBrk="0" hangingPunct="0"/>
                <a:endParaRPr lang="en-US" sz="2400">
                  <a:ea typeface="ＭＳ Ｐゴシック" pitchFamily="84" charset="-128"/>
                </a:endParaRPr>
              </a:p>
            </p:txBody>
          </p:sp>
          <p:pic>
            <p:nvPicPr>
              <p:cNvPr id="15" name="Picture 9"/>
              <p:cNvPicPr>
                <a:picLocks noChangeAspect="1" noChangeArrowheads="1"/>
              </p:cNvPicPr>
              <p:nvPr/>
            </p:nvPicPr>
            <p:blipFill>
              <a:blip r:embed="rId4" cstate="print"/>
              <a:srcRect/>
              <a:stretch>
                <a:fillRect/>
              </a:stretch>
            </p:blipFill>
            <p:spPr bwMode="auto">
              <a:xfrm>
                <a:off x="1800" y="7740"/>
                <a:ext cx="8640" cy="5895"/>
              </a:xfrm>
              <a:prstGeom prst="rect">
                <a:avLst/>
              </a:prstGeom>
              <a:grpFill/>
              <a:ln w="9525">
                <a:noFill/>
                <a:miter lim="800000"/>
                <a:headEnd/>
                <a:tailEnd/>
              </a:ln>
              <a:effectLst>
                <a:outerShdw blurRad="50800" dist="38100" dir="2700000" sx="102000" sy="102000" algn="tl" rotWithShape="0">
                  <a:prstClr val="black">
                    <a:alpha val="40000"/>
                  </a:prstClr>
                </a:outerShdw>
              </a:effectLst>
            </p:spPr>
          </p:pic>
        </p:grpSp>
        <p:pic>
          <p:nvPicPr>
            <p:cNvPr id="19" name="Picture 2"/>
            <p:cNvPicPr>
              <a:picLocks noChangeAspect="1" noChangeArrowheads="1"/>
            </p:cNvPicPr>
            <p:nvPr/>
          </p:nvPicPr>
          <p:blipFill>
            <a:blip r:embed="rId5" cstate="print"/>
            <a:srcRect l="52858" t="26667" r="37142" b="60381"/>
            <a:stretch>
              <a:fillRect/>
            </a:stretch>
          </p:blipFill>
          <p:spPr bwMode="auto">
            <a:xfrm>
              <a:off x="5562600" y="1143000"/>
              <a:ext cx="1600200" cy="1371600"/>
            </a:xfrm>
            <a:prstGeom prst="rect">
              <a:avLst/>
            </a:prstGeom>
            <a:noFill/>
            <a:ln w="9525">
              <a:noFill/>
              <a:miter lim="800000"/>
              <a:headEnd/>
              <a:tailEnd/>
            </a:ln>
            <a:effectLst>
              <a:outerShdw blurRad="76200" dist="25400" dir="2700000" sx="102000" sy="102000" algn="tl" rotWithShape="0">
                <a:prstClr val="black">
                  <a:alpha val="40000"/>
                </a:prstClr>
              </a:outerShdw>
            </a:effectLst>
          </p:spPr>
        </p:pic>
      </p:grpSp>
      <p:sp>
        <p:nvSpPr>
          <p:cNvPr id="20" name="Bent Arrow 19"/>
          <p:cNvSpPr/>
          <p:nvPr/>
        </p:nvSpPr>
        <p:spPr>
          <a:xfrm>
            <a:off x="457200" y="1524000"/>
            <a:ext cx="838200" cy="1752600"/>
          </a:xfrm>
          <a:prstGeom prst="bentArrow">
            <a:avLst>
              <a:gd name="adj1" fmla="val 25000"/>
              <a:gd name="adj2" fmla="val 25000"/>
              <a:gd name="adj3" fmla="val 21908"/>
              <a:gd name="adj4" fmla="val 42204"/>
            </a:avLst>
          </a:prstGeom>
          <a:solidFill>
            <a:schemeClr val="accent6">
              <a:lumMod val="60000"/>
              <a:lumOff val="40000"/>
            </a:schemeClr>
          </a:solidFill>
          <a:ln w="12700">
            <a:solidFill>
              <a:schemeClr val="accent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ffectLst>
                <a:outerShdw blurRad="50800" dist="38100" dir="2700000" algn="tl" rotWithShape="0">
                  <a:prstClr val="black">
                    <a:alpha val="40000"/>
                  </a:prstClr>
                </a:outerShdw>
              </a:effectLst>
            </a:endParaRPr>
          </a:p>
        </p:txBody>
      </p:sp>
      <p:grpSp>
        <p:nvGrpSpPr>
          <p:cNvPr id="31" name="Group 30"/>
          <p:cNvGrpSpPr/>
          <p:nvPr/>
        </p:nvGrpSpPr>
        <p:grpSpPr>
          <a:xfrm>
            <a:off x="4648200" y="3276600"/>
            <a:ext cx="4343400" cy="2659797"/>
            <a:chOff x="4800600" y="3276600"/>
            <a:chExt cx="4343400" cy="2659797"/>
          </a:xfrm>
        </p:grpSpPr>
        <p:sp>
          <p:nvSpPr>
            <p:cNvPr id="22" name="Rounded Rectangle 21"/>
            <p:cNvSpPr/>
            <p:nvPr/>
          </p:nvSpPr>
          <p:spPr>
            <a:xfrm>
              <a:off x="4800600" y="3276600"/>
              <a:ext cx="4343400" cy="2514600"/>
            </a:xfrm>
            <a:prstGeom prst="roundRect">
              <a:avLst/>
            </a:prstGeom>
            <a:solidFill>
              <a:schemeClr val="accent6">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800600" y="3429000"/>
              <a:ext cx="4267200" cy="400110"/>
            </a:xfrm>
            <a:prstGeom prst="rect">
              <a:avLst/>
            </a:prstGeom>
            <a:noFill/>
          </p:spPr>
          <p:txBody>
            <a:bodyPr wrap="square" rtlCol="0">
              <a:spAutoFit/>
            </a:bodyPr>
            <a:lstStyle/>
            <a:p>
              <a:pPr algn="ctr"/>
              <a:r>
                <a:rPr lang="en-US" sz="2000" b="1" dirty="0" smtClean="0"/>
                <a:t>Communication and Response</a:t>
              </a:r>
              <a:endParaRPr lang="en-US" sz="2000" b="1" dirty="0"/>
            </a:p>
          </p:txBody>
        </p:sp>
        <p:sp>
          <p:nvSpPr>
            <p:cNvPr id="9" name="TextBox 8"/>
            <p:cNvSpPr txBox="1"/>
            <p:nvPr/>
          </p:nvSpPr>
          <p:spPr>
            <a:xfrm>
              <a:off x="5181600" y="5105400"/>
              <a:ext cx="3657600" cy="830997"/>
            </a:xfrm>
            <a:prstGeom prst="rect">
              <a:avLst/>
            </a:prstGeom>
            <a:noFill/>
          </p:spPr>
          <p:txBody>
            <a:bodyPr wrap="square" rtlCol="0">
              <a:spAutoFit/>
            </a:bodyPr>
            <a:lstStyle/>
            <a:p>
              <a:pPr algn="ctr"/>
              <a:r>
                <a:rPr lang="en-US" sz="1600" dirty="0" smtClean="0"/>
                <a:t>Surge and flood alert levels relayed to emergency personnel</a:t>
              </a:r>
            </a:p>
            <a:p>
              <a:endParaRPr lang="en-US" sz="1600" dirty="0"/>
            </a:p>
          </p:txBody>
        </p:sp>
        <p:pic>
          <p:nvPicPr>
            <p:cNvPr id="26" name="Picture 39"/>
            <p:cNvPicPr>
              <a:picLocks noChangeAspect="1" noChangeArrowheads="1"/>
            </p:cNvPicPr>
            <p:nvPr/>
          </p:nvPicPr>
          <p:blipFill>
            <a:blip r:embed="rId6" cstate="print"/>
            <a:srcRect t="10236" r="31853" b="2762"/>
            <a:stretch>
              <a:fillRect/>
            </a:stretch>
          </p:blipFill>
          <p:spPr bwMode="auto">
            <a:xfrm>
              <a:off x="7162800" y="3810000"/>
              <a:ext cx="1393604" cy="11430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5" name="Picture 2"/>
            <p:cNvPicPr>
              <a:picLocks noChangeAspect="1" noChangeArrowheads="1"/>
            </p:cNvPicPr>
            <p:nvPr/>
          </p:nvPicPr>
          <p:blipFill>
            <a:blip r:embed="rId7" cstate="print"/>
            <a:srcRect l="66667" t="21333" r="20952" b="70286"/>
            <a:stretch>
              <a:fillRect/>
            </a:stretch>
          </p:blipFill>
          <p:spPr bwMode="auto">
            <a:xfrm>
              <a:off x="5105400" y="4038600"/>
              <a:ext cx="1801091" cy="762000"/>
            </a:xfrm>
            <a:prstGeom prst="rect">
              <a:avLst/>
            </a:prstGeom>
            <a:noFill/>
            <a:ln w="9525">
              <a:noFill/>
              <a:miter lim="800000"/>
              <a:headEnd/>
              <a:tailEnd/>
            </a:ln>
            <a:effectLst>
              <a:outerShdw blurRad="50800" dist="38100" dir="2700000" algn="tl" rotWithShape="0">
                <a:prstClr val="black">
                  <a:alpha val="40000"/>
                </a:prstClr>
              </a:outerShdw>
            </a:effectLst>
          </p:spPr>
        </p:pic>
      </p:grpSp>
      <p:sp>
        <p:nvSpPr>
          <p:cNvPr id="23" name="Bent Arrow 22"/>
          <p:cNvSpPr/>
          <p:nvPr/>
        </p:nvSpPr>
        <p:spPr>
          <a:xfrm rot="5400000">
            <a:off x="7658100" y="2019300"/>
            <a:ext cx="1828800" cy="838200"/>
          </a:xfrm>
          <a:prstGeom prst="bentArrow">
            <a:avLst>
              <a:gd name="adj1" fmla="val 29251"/>
              <a:gd name="adj2" fmla="val 25000"/>
              <a:gd name="adj3" fmla="val 25000"/>
              <a:gd name="adj4" fmla="val 43750"/>
            </a:avLst>
          </a:prstGeom>
          <a:solidFill>
            <a:schemeClr val="accent6">
              <a:lumMod val="60000"/>
              <a:lumOff val="40000"/>
            </a:schemeClr>
          </a:solidFill>
          <a:ln w="12700">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TextBox 29"/>
          <p:cNvSpPr txBox="1"/>
          <p:nvPr/>
        </p:nvSpPr>
        <p:spPr>
          <a:xfrm>
            <a:off x="2209800" y="5943600"/>
            <a:ext cx="5105400" cy="830997"/>
          </a:xfrm>
          <a:prstGeom prst="rect">
            <a:avLst/>
          </a:prstGeom>
          <a:solidFill>
            <a:schemeClr val="accent6">
              <a:lumMod val="60000"/>
              <a:lumOff val="40000"/>
            </a:schemeClr>
          </a:solidFill>
        </p:spPr>
        <p:txBody>
          <a:bodyPr wrap="square" rtlCol="0">
            <a:spAutoFit/>
          </a:bodyPr>
          <a:lstStyle/>
          <a:p>
            <a:pPr algn="ctr"/>
            <a:r>
              <a:rPr lang="en-US" sz="2400" b="1" dirty="0" smtClean="0">
                <a:solidFill>
                  <a:schemeClr val="bg1"/>
                </a:solidFill>
              </a:rPr>
              <a:t>Components of a Coastal</a:t>
            </a:r>
            <a:br>
              <a:rPr lang="en-US" sz="2400" b="1" dirty="0" smtClean="0">
                <a:solidFill>
                  <a:schemeClr val="bg1"/>
                </a:solidFill>
              </a:rPr>
            </a:br>
            <a:r>
              <a:rPr lang="en-US" sz="2400" b="1" dirty="0" smtClean="0">
                <a:solidFill>
                  <a:schemeClr val="bg1"/>
                </a:solidFill>
              </a:rPr>
              <a:t>Flood and Surge Alert System</a:t>
            </a:r>
            <a:endParaRPr lang="en-US" sz="2400" b="1" dirty="0">
              <a:solidFill>
                <a:schemeClr val="bg1"/>
              </a:solidFill>
            </a:endParaRPr>
          </a:p>
        </p:txBody>
      </p:sp>
      <p:pic>
        <p:nvPicPr>
          <p:cNvPr id="28" name="Picture 3"/>
          <p:cNvPicPr>
            <a:picLocks noChangeAspect="1" noChangeArrowheads="1"/>
          </p:cNvPicPr>
          <p:nvPr/>
        </p:nvPicPr>
        <p:blipFill>
          <a:blip r:embed="rId8"/>
          <a:srcRect/>
          <a:stretch>
            <a:fillRect/>
          </a:stretch>
        </p:blipFill>
        <p:spPr bwMode="auto">
          <a:xfrm>
            <a:off x="609600" y="3886200"/>
            <a:ext cx="1676400" cy="1258049"/>
          </a:xfrm>
          <a:prstGeom prst="rect">
            <a:avLst/>
          </a:prstGeom>
          <a:noFill/>
          <a:ln w="12700">
            <a:solidFill>
              <a:schemeClr val="accent2"/>
            </a:solidFill>
            <a:miter lim="800000"/>
            <a:headEnd/>
            <a:tailEnd/>
          </a:ln>
        </p:spPr>
      </p:pic>
      <p:pic>
        <p:nvPicPr>
          <p:cNvPr id="32" name="Picture 2" descr="JBB_22ft_inundation"/>
          <p:cNvPicPr>
            <a:picLocks noChangeAspect="1" noChangeArrowheads="1"/>
          </p:cNvPicPr>
          <p:nvPr/>
        </p:nvPicPr>
        <p:blipFill>
          <a:blip r:embed="rId9"/>
          <a:srcRect/>
          <a:stretch>
            <a:fillRect/>
          </a:stretch>
        </p:blipFill>
        <p:spPr bwMode="auto">
          <a:xfrm>
            <a:off x="5486400" y="685800"/>
            <a:ext cx="2826194" cy="2057400"/>
          </a:xfrm>
          <a:prstGeom prst="rect">
            <a:avLst/>
          </a:prstGeom>
          <a:noFill/>
          <a:ln w="9525">
            <a:noFill/>
            <a:miter lim="800000"/>
            <a:headEnd/>
            <a:tailEnd/>
          </a:ln>
        </p:spPr>
      </p:pic>
      <p:sp>
        <p:nvSpPr>
          <p:cNvPr id="35" name="Right Arrow 34"/>
          <p:cNvSpPr/>
          <p:nvPr/>
        </p:nvSpPr>
        <p:spPr>
          <a:xfrm>
            <a:off x="5181600" y="1600200"/>
            <a:ext cx="533400" cy="304800"/>
          </a:xfrm>
          <a:prstGeom prst="rightArrow">
            <a:avLst/>
          </a:prstGeom>
          <a:solidFill>
            <a:schemeClr val="accent6">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152400" y="0"/>
            <a:ext cx="8991600" cy="2667000"/>
          </a:xfrm>
        </p:spPr>
        <p:txBody>
          <a:bodyPr anchor="t"/>
          <a:lstStyle/>
          <a:p>
            <a:pPr marL="457200" indent="-457200" algn="l" eaLnBrk="1" hangingPunct="1">
              <a:defRPr/>
            </a:pPr>
            <a:r>
              <a:rPr lang="en-US" sz="2400" dirty="0" smtClean="0">
                <a:solidFill>
                  <a:schemeClr val="bg1"/>
                </a:solidFill>
                <a:effectLst>
                  <a:outerShdw blurRad="38100" dist="38100" dir="2700000" algn="tl">
                    <a:srgbClr val="000000"/>
                  </a:outerShdw>
                </a:effectLst>
              </a:rPr>
              <a:t>	1.  Technology Allows Linking Flood and Surge Models for  	Coastal Prediction and Warning.</a:t>
            </a:r>
            <a:br>
              <a:rPr lang="en-US" sz="2400" dirty="0" smtClean="0">
                <a:solidFill>
                  <a:schemeClr val="bg1"/>
                </a:solidFill>
                <a:effectLst>
                  <a:outerShdw blurRad="38100" dist="38100" dir="2700000" algn="tl">
                    <a:srgbClr val="000000"/>
                  </a:outerShdw>
                </a:effectLst>
              </a:rPr>
            </a:br>
            <a:r>
              <a:rPr lang="en-US" sz="2400" dirty="0" smtClean="0">
                <a:solidFill>
                  <a:schemeClr val="bg1"/>
                </a:solidFill>
                <a:effectLst>
                  <a:outerShdw blurRad="38100" dist="38100" dir="2700000" algn="tl">
                    <a:srgbClr val="000000"/>
                  </a:outerShdw>
                </a:effectLst>
              </a:rPr>
              <a:t>2.  Flood warning systems can help save lives and property 	in the coastal zone, especially as population increases.</a:t>
            </a:r>
            <a:br>
              <a:rPr lang="en-US" sz="2400" dirty="0" smtClean="0">
                <a:solidFill>
                  <a:schemeClr val="bg1"/>
                </a:solidFill>
                <a:effectLst>
                  <a:outerShdw blurRad="38100" dist="38100" dir="2700000" algn="tl">
                    <a:srgbClr val="000000"/>
                  </a:outerShdw>
                </a:effectLst>
              </a:rPr>
            </a:br>
            <a:r>
              <a:rPr lang="en-US" sz="2400" dirty="0" smtClean="0">
                <a:solidFill>
                  <a:schemeClr val="bg1"/>
                </a:solidFill>
                <a:effectLst>
                  <a:outerShdw blurRad="38100" dist="38100" dir="2700000" algn="tl">
                    <a:srgbClr val="000000"/>
                  </a:outerShdw>
                </a:effectLst>
              </a:rPr>
              <a:t>3.  Critical facilities (i.e., medical, industry, infrastructure) 	should be carefully evaluated for their vulnerability and 	better warning systems should be implemented.</a:t>
            </a:r>
            <a:br>
              <a:rPr lang="en-US" sz="2400" dirty="0" smtClean="0">
                <a:solidFill>
                  <a:schemeClr val="bg1"/>
                </a:solidFill>
                <a:effectLst>
                  <a:outerShdw blurRad="38100" dist="38100" dir="2700000" algn="tl">
                    <a:srgbClr val="000000"/>
                  </a:outerShdw>
                </a:effectLst>
              </a:rPr>
            </a:br>
            <a:r>
              <a:rPr lang="en-US" sz="2400" dirty="0" smtClean="0">
                <a:solidFill>
                  <a:schemeClr val="bg1"/>
                </a:solidFill>
                <a:effectLst>
                  <a:outerShdw blurRad="38100" dist="38100" dir="2700000" algn="tl">
                    <a:srgbClr val="000000"/>
                  </a:outerShdw>
                </a:effectLst>
              </a:rPr>
              <a:t/>
            </a:r>
            <a:br>
              <a:rPr lang="en-US" sz="2400" dirty="0" smtClean="0">
                <a:solidFill>
                  <a:schemeClr val="bg1"/>
                </a:solidFill>
                <a:effectLst>
                  <a:outerShdw blurRad="38100" dist="38100" dir="2700000" algn="tl">
                    <a:srgbClr val="000000"/>
                  </a:outerShdw>
                </a:effectLst>
              </a:rPr>
            </a:br>
            <a:r>
              <a:rPr lang="en-US" sz="2400" dirty="0" smtClean="0">
                <a:solidFill>
                  <a:schemeClr val="bg1"/>
                </a:solidFill>
                <a:effectLst>
                  <a:outerShdw blurRad="38100" dist="38100" dir="2700000" algn="tl">
                    <a:srgbClr val="000000"/>
                  </a:outerShdw>
                </a:effectLst>
              </a:rPr>
              <a:t/>
            </a:r>
            <a:br>
              <a:rPr lang="en-US" sz="2400" dirty="0" smtClean="0">
                <a:solidFill>
                  <a:schemeClr val="bg1"/>
                </a:solidFill>
                <a:effectLst>
                  <a:outerShdw blurRad="38100" dist="38100" dir="2700000" algn="tl">
                    <a:srgbClr val="000000"/>
                  </a:outerShdw>
                </a:effectLst>
              </a:rPr>
            </a:br>
            <a:r>
              <a:rPr lang="en-US" sz="2400" dirty="0" smtClean="0">
                <a:solidFill>
                  <a:schemeClr val="bg1"/>
                </a:solidFill>
                <a:effectLst>
                  <a:outerShdw blurRad="38100" dist="38100" dir="2700000" algn="tl">
                    <a:srgbClr val="000000"/>
                  </a:outerShdw>
                </a:effectLst>
              </a:rPr>
              <a:t/>
            </a:r>
            <a:br>
              <a:rPr lang="en-US" sz="2400" dirty="0" smtClean="0">
                <a:solidFill>
                  <a:schemeClr val="bg1"/>
                </a:solidFill>
                <a:effectLst>
                  <a:outerShdw blurRad="38100" dist="38100" dir="2700000" algn="tl">
                    <a:srgbClr val="000000"/>
                  </a:outerShdw>
                </a:effectLst>
              </a:rPr>
            </a:br>
            <a:r>
              <a:rPr lang="en-US" sz="2400" dirty="0" smtClean="0">
                <a:solidFill>
                  <a:schemeClr val="bg1"/>
                </a:solidFill>
                <a:effectLst>
                  <a:outerShdw blurRad="38100" dist="38100" dir="2700000" algn="tl">
                    <a:srgbClr val="000000"/>
                  </a:outerShdw>
                </a:effectLst>
              </a:rPr>
              <a:t/>
            </a:r>
            <a:br>
              <a:rPr lang="en-US" sz="2400" dirty="0" smtClean="0">
                <a:solidFill>
                  <a:schemeClr val="bg1"/>
                </a:solidFill>
                <a:effectLst>
                  <a:outerShdw blurRad="38100" dist="38100" dir="2700000" algn="tl">
                    <a:srgbClr val="000000"/>
                  </a:outerShdw>
                </a:effectLst>
              </a:rPr>
            </a:br>
            <a:endParaRPr lang="en-US" sz="2400" dirty="0" smtClean="0">
              <a:solidFill>
                <a:schemeClr val="bg1"/>
              </a:solidFill>
              <a:effectLst>
                <a:outerShdw blurRad="38100" dist="38100" dir="2700000" algn="tl">
                  <a:srgbClr val="000000"/>
                </a:outerShdw>
              </a:effectLst>
            </a:endParaRPr>
          </a:p>
        </p:txBody>
      </p:sp>
      <p:pic>
        <p:nvPicPr>
          <p:cNvPr id="9" name="Picture 3" descr="JBB_22ft_inundation"/>
          <p:cNvPicPr>
            <a:picLocks noChangeAspect="1" noChangeArrowheads="1"/>
          </p:cNvPicPr>
          <p:nvPr/>
        </p:nvPicPr>
        <p:blipFill>
          <a:blip r:embed="rId3"/>
          <a:srcRect/>
          <a:stretch>
            <a:fillRect/>
          </a:stretch>
        </p:blipFill>
        <p:spPr bwMode="auto">
          <a:xfrm>
            <a:off x="3124200" y="2819400"/>
            <a:ext cx="5867400" cy="3732599"/>
          </a:xfrm>
          <a:prstGeom prst="rect">
            <a:avLst/>
          </a:prstGeom>
          <a:noFill/>
          <a:ln w="9525">
            <a:noFill/>
            <a:miter lim="800000"/>
            <a:headEnd/>
            <a:tailEnd/>
          </a:ln>
        </p:spPr>
      </p:pic>
      <p:pic>
        <p:nvPicPr>
          <p:cNvPr id="10" name="Picture 8"/>
          <p:cNvPicPr>
            <a:picLocks noChangeAspect="1" noChangeArrowheads="1"/>
          </p:cNvPicPr>
          <p:nvPr/>
        </p:nvPicPr>
        <p:blipFill>
          <a:blip r:embed="rId4" cstate="print"/>
          <a:srcRect/>
          <a:stretch>
            <a:fillRect/>
          </a:stretch>
        </p:blipFill>
        <p:spPr bwMode="auto">
          <a:xfrm>
            <a:off x="609600" y="2895600"/>
            <a:ext cx="2215000" cy="3581400"/>
          </a:xfrm>
          <a:prstGeom prst="rect">
            <a:avLst/>
          </a:prstGeom>
          <a:noFill/>
          <a:ln w="9525">
            <a:solidFill>
              <a:schemeClr val="tx2"/>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228600"/>
            <a:ext cx="9144000" cy="1143000"/>
          </a:xfrm>
        </p:spPr>
        <p:txBody>
          <a:bodyPr/>
          <a:lstStyle/>
          <a:p>
            <a:pPr algn="l" eaLnBrk="1" hangingPunct="1"/>
            <a:r>
              <a:rPr lang="en-US" dirty="0" smtClean="0">
                <a:solidFill>
                  <a:schemeClr val="bg1"/>
                </a:solidFill>
              </a:rPr>
              <a:t> Tropical Storm Allison</a:t>
            </a:r>
            <a:r>
              <a:rPr lang="en-US" b="1" dirty="0" smtClean="0"/>
              <a:t>	</a:t>
            </a:r>
          </a:p>
        </p:txBody>
      </p:sp>
      <p:sp>
        <p:nvSpPr>
          <p:cNvPr id="4099" name="Rectangle 3"/>
          <p:cNvSpPr>
            <a:spLocks noGrp="1" noChangeArrowheads="1"/>
          </p:cNvSpPr>
          <p:nvPr>
            <p:ph type="body" idx="1"/>
          </p:nvPr>
        </p:nvSpPr>
        <p:spPr/>
        <p:txBody>
          <a:bodyPr/>
          <a:lstStyle/>
          <a:p>
            <a:pPr eaLnBrk="1" hangingPunct="1"/>
            <a:r>
              <a:rPr lang="en-US" dirty="0" smtClean="0">
                <a:solidFill>
                  <a:schemeClr val="bg1"/>
                </a:solidFill>
              </a:rPr>
              <a:t>The six-day rainfall maximum 38.6 inches </a:t>
            </a:r>
          </a:p>
          <a:p>
            <a:pPr eaLnBrk="1" hangingPunct="1"/>
            <a:r>
              <a:rPr lang="en-US" dirty="0" smtClean="0">
                <a:solidFill>
                  <a:schemeClr val="bg1"/>
                </a:solidFill>
              </a:rPr>
              <a:t>Allison caused severe damage to the Texas Medical Center</a:t>
            </a:r>
          </a:p>
          <a:p>
            <a:pPr lvl="1" eaLnBrk="1" hangingPunct="1"/>
            <a:r>
              <a:rPr lang="en-US" dirty="0" smtClean="0">
                <a:solidFill>
                  <a:schemeClr val="bg1"/>
                </a:solidFill>
              </a:rPr>
              <a:t>The Baylor College of Medicine experienced major damage, totaling $495 million</a:t>
            </a:r>
          </a:p>
          <a:p>
            <a:pPr lvl="1" eaLnBrk="1" hangingPunct="1"/>
            <a:r>
              <a:rPr lang="en-US" dirty="0" smtClean="0">
                <a:solidFill>
                  <a:schemeClr val="bg1"/>
                </a:solidFill>
              </a:rPr>
              <a:t>The medical school lost 90,000 research animals, 60,000 tumor samples, and 25 years of research data</a:t>
            </a:r>
          </a:p>
          <a:p>
            <a:pPr lvl="1" eaLnBrk="1" hangingPunct="1"/>
            <a:r>
              <a:rPr lang="en-US" dirty="0" smtClean="0">
                <a:solidFill>
                  <a:schemeClr val="bg1"/>
                </a:solidFill>
              </a:rPr>
              <a:t>Damage: $1.5 billion</a:t>
            </a:r>
          </a:p>
        </p:txBody>
      </p:sp>
      <p:grpSp>
        <p:nvGrpSpPr>
          <p:cNvPr id="2" name="Group 6"/>
          <p:cNvGrpSpPr>
            <a:grpSpLocks/>
          </p:cNvGrpSpPr>
          <p:nvPr/>
        </p:nvGrpSpPr>
        <p:grpSpPr bwMode="auto">
          <a:xfrm>
            <a:off x="0" y="1143000"/>
            <a:ext cx="7772400" cy="228600"/>
            <a:chOff x="0" y="720"/>
            <a:chExt cx="4896" cy="144"/>
          </a:xfrm>
        </p:grpSpPr>
        <p:sp>
          <p:nvSpPr>
            <p:cNvPr id="4101" name="Rectangle 7"/>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4102" name="Rectangle 8"/>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4103" name="Rectangle 9"/>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3014" name="Picture 6" descr="Downtown Houston Tunnel Escalator 2"/>
          <p:cNvPicPr>
            <a:picLocks noChangeAspect="1" noChangeArrowheads="1"/>
          </p:cNvPicPr>
          <p:nvPr/>
        </p:nvPicPr>
        <p:blipFill>
          <a:blip r:embed="rId3" cstate="print"/>
          <a:srcRect t="3148"/>
          <a:stretch>
            <a:fillRect/>
          </a:stretch>
        </p:blipFill>
        <p:spPr bwMode="auto">
          <a:xfrm>
            <a:off x="4648200" y="4114800"/>
            <a:ext cx="3124200" cy="2344738"/>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sp>
        <p:nvSpPr>
          <p:cNvPr id="5123" name="Rectangle 2"/>
          <p:cNvSpPr>
            <a:spLocks noGrp="1" noChangeArrowheads="1"/>
          </p:cNvSpPr>
          <p:nvPr>
            <p:ph type="title"/>
          </p:nvPr>
        </p:nvSpPr>
        <p:spPr>
          <a:xfrm>
            <a:off x="0" y="0"/>
            <a:ext cx="8686800" cy="1143000"/>
          </a:xfrm>
        </p:spPr>
        <p:txBody>
          <a:bodyPr/>
          <a:lstStyle/>
          <a:p>
            <a:pPr algn="l" eaLnBrk="1" hangingPunct="1"/>
            <a:r>
              <a:rPr lang="en-US" sz="4000" dirty="0" smtClean="0">
                <a:solidFill>
                  <a:schemeClr val="bg1"/>
                </a:solidFill>
              </a:rPr>
              <a:t> Flood Damages: TMC/Downtown</a:t>
            </a:r>
          </a:p>
        </p:txBody>
      </p:sp>
      <p:pic>
        <p:nvPicPr>
          <p:cNvPr id="43011" name="Picture 3" descr="12"/>
          <p:cNvPicPr>
            <a:picLocks noChangeAspect="1" noChangeArrowheads="1"/>
          </p:cNvPicPr>
          <p:nvPr/>
        </p:nvPicPr>
        <p:blipFill>
          <a:blip r:embed="rId4" cstate="print"/>
          <a:srcRect l="14350" r="2127" b="6570"/>
          <a:stretch>
            <a:fillRect/>
          </a:stretch>
        </p:blipFill>
        <p:spPr bwMode="auto">
          <a:xfrm>
            <a:off x="1143000" y="1447800"/>
            <a:ext cx="3124200" cy="2362200"/>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pic>
        <p:nvPicPr>
          <p:cNvPr id="43012" name="Picture 4" descr="16"/>
          <p:cNvPicPr>
            <a:picLocks noChangeAspect="1" noChangeArrowheads="1"/>
          </p:cNvPicPr>
          <p:nvPr/>
        </p:nvPicPr>
        <p:blipFill>
          <a:blip r:embed="rId5" cstate="print"/>
          <a:srcRect l="14583"/>
          <a:stretch>
            <a:fillRect/>
          </a:stretch>
        </p:blipFill>
        <p:spPr bwMode="auto">
          <a:xfrm>
            <a:off x="1143000" y="4114800"/>
            <a:ext cx="3124200" cy="2344738"/>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pic>
        <p:nvPicPr>
          <p:cNvPr id="43013" name="Picture 5" descr="Downtown Houston Tunnel Water Flowing"/>
          <p:cNvPicPr>
            <a:picLocks noChangeAspect="1" noChangeArrowheads="1"/>
          </p:cNvPicPr>
          <p:nvPr/>
        </p:nvPicPr>
        <p:blipFill>
          <a:blip r:embed="rId6" cstate="print"/>
          <a:srcRect/>
          <a:stretch>
            <a:fillRect/>
          </a:stretch>
        </p:blipFill>
        <p:spPr bwMode="auto">
          <a:xfrm>
            <a:off x="4648200" y="1447800"/>
            <a:ext cx="3124200" cy="2379663"/>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grpSp>
        <p:nvGrpSpPr>
          <p:cNvPr id="5127" name="Group 6"/>
          <p:cNvGrpSpPr>
            <a:grpSpLocks/>
          </p:cNvGrpSpPr>
          <p:nvPr/>
        </p:nvGrpSpPr>
        <p:grpSpPr bwMode="auto">
          <a:xfrm>
            <a:off x="0" y="1066800"/>
            <a:ext cx="7772400" cy="228600"/>
            <a:chOff x="0" y="720"/>
            <a:chExt cx="4896" cy="144"/>
          </a:xfrm>
        </p:grpSpPr>
        <p:sp>
          <p:nvSpPr>
            <p:cNvPr id="5128" name="Rectangle 7"/>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5129" name="Rectangle 8"/>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5130" name="Rectangle 9"/>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6" name="Picture 2" descr="hwms_48dpi.jpg                                                 0003A861MacOS9                         B715B409:"/>
          <p:cNvPicPr>
            <a:picLocks noChangeAspect="1" noChangeArrowheads="1"/>
          </p:cNvPicPr>
          <p:nvPr/>
        </p:nvPicPr>
        <p:blipFill>
          <a:blip r:embed="rId3" cstate="print"/>
          <a:srcRect/>
          <a:stretch>
            <a:fillRect/>
          </a:stretch>
        </p:blipFill>
        <p:spPr bwMode="auto">
          <a:xfrm>
            <a:off x="0" y="762000"/>
            <a:ext cx="9144000" cy="5916613"/>
          </a:xfrm>
          <a:prstGeom prst="rect">
            <a:avLst/>
          </a:prstGeom>
          <a:noFill/>
          <a:ln w="9525">
            <a:noFill/>
            <a:miter lim="800000"/>
            <a:headEnd/>
            <a:tailEnd/>
          </a:ln>
        </p:spPr>
      </p:pic>
      <p:sp>
        <p:nvSpPr>
          <p:cNvPr id="44035" name="Text Box 3"/>
          <p:cNvSpPr txBox="1">
            <a:spLocks noChangeArrowheads="1"/>
          </p:cNvSpPr>
          <p:nvPr/>
        </p:nvSpPr>
        <p:spPr bwMode="auto">
          <a:xfrm>
            <a:off x="990600" y="152400"/>
            <a:ext cx="7127875" cy="519113"/>
          </a:xfrm>
          <a:prstGeom prst="rect">
            <a:avLst/>
          </a:prstGeom>
          <a:solidFill>
            <a:srgbClr val="4326FF"/>
          </a:solidFill>
          <a:ln w="9525">
            <a:noFill/>
            <a:miter lim="800000"/>
            <a:headEnd/>
            <a:tailEnd/>
          </a:ln>
        </p:spPr>
        <p:txBody>
          <a:bodyPr wrap="none">
            <a:spAutoFit/>
          </a:bodyPr>
          <a:lstStyle/>
          <a:p>
            <a:pPr>
              <a:defRPr/>
            </a:pPr>
            <a:r>
              <a:rPr lang="en-US" sz="2800">
                <a:solidFill>
                  <a:srgbClr val="FFFFFF"/>
                </a:solidFill>
                <a:effectLst>
                  <a:outerShdw blurRad="38100" dist="38100" dir="2700000" algn="tl">
                    <a:srgbClr val="000000"/>
                  </a:outerShdw>
                </a:effectLst>
                <a:latin typeface="Times New Roman" pitchFamily="18" charset="0"/>
                <a:ea typeface="ＭＳ Ｐゴシック" pitchFamily="84" charset="-128"/>
              </a:rPr>
              <a:t>High</a:t>
            </a:r>
            <a:r>
              <a:rPr lang="en-US" sz="2800">
                <a:solidFill>
                  <a:srgbClr val="FFFFFF"/>
                </a:solidFill>
                <a:latin typeface="Times New Roman" pitchFamily="18" charset="0"/>
                <a:ea typeface="ＭＳ Ｐゴシック" pitchFamily="84" charset="-128"/>
              </a:rPr>
              <a:t> </a:t>
            </a:r>
            <a:r>
              <a:rPr lang="en-US" sz="2800">
                <a:solidFill>
                  <a:srgbClr val="FFFFFF"/>
                </a:solidFill>
                <a:effectLst>
                  <a:outerShdw blurRad="38100" dist="38100" dir="2700000" algn="tl">
                    <a:srgbClr val="000000"/>
                  </a:outerShdw>
                </a:effectLst>
                <a:latin typeface="Times New Roman" pitchFamily="18" charset="0"/>
                <a:ea typeface="ＭＳ Ｐゴシック" pitchFamily="84" charset="-128"/>
              </a:rPr>
              <a:t>Water Inundation in Rice/TMC Basin Area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4" name="Picture 8"/>
          <p:cNvPicPr>
            <a:picLocks noChangeAspect="1" noChangeArrowheads="1"/>
          </p:cNvPicPr>
          <p:nvPr/>
        </p:nvPicPr>
        <p:blipFill>
          <a:blip r:embed="rId3" cstate="print"/>
          <a:srcRect l="10625" t="14999" r="29375" b="33000"/>
          <a:stretch>
            <a:fillRect/>
          </a:stretch>
        </p:blipFill>
        <p:spPr bwMode="auto">
          <a:xfrm>
            <a:off x="609600" y="1371600"/>
            <a:ext cx="7315200" cy="3962400"/>
          </a:xfrm>
          <a:prstGeom prst="rect">
            <a:avLst/>
          </a:prstGeom>
          <a:noFill/>
          <a:ln w="9525">
            <a:noFill/>
            <a:miter lim="800000"/>
            <a:headEnd/>
            <a:tailEnd/>
          </a:ln>
        </p:spPr>
      </p:pic>
      <p:sp>
        <p:nvSpPr>
          <p:cNvPr id="3075" name="AutoShape 3"/>
          <p:cNvSpPr>
            <a:spLocks noChangeArrowheads="1"/>
          </p:cNvSpPr>
          <p:nvPr/>
        </p:nvSpPr>
        <p:spPr bwMode="auto">
          <a:xfrm>
            <a:off x="5715000" y="1295400"/>
            <a:ext cx="2438400" cy="735013"/>
          </a:xfrm>
          <a:prstGeom prst="wedgeRectCallout">
            <a:avLst>
              <a:gd name="adj1" fmla="val -42708"/>
              <a:gd name="adj2" fmla="val 258639"/>
            </a:avLst>
          </a:prstGeom>
          <a:solidFill>
            <a:srgbClr val="0070C0"/>
          </a:solidFill>
          <a:ln w="9525">
            <a:solidFill>
              <a:schemeClr val="accent3">
                <a:lumMod val="95000"/>
              </a:schemeClr>
            </a:solidFill>
            <a:miter lim="800000"/>
            <a:headEnd/>
            <a:tailEnd/>
          </a:ln>
        </p:spPr>
        <p:txBody>
          <a:bodyPr wrap="none" anchor="ctr"/>
          <a:lstStyle/>
          <a:p>
            <a:pPr algn="ctr" eaLnBrk="0" hangingPunct="0"/>
            <a:r>
              <a:rPr lang="en-US" sz="2400" dirty="0">
                <a:solidFill>
                  <a:srgbClr val="FFFFFF"/>
                </a:solidFill>
                <a:effectLst>
                  <a:outerShdw blurRad="38100" dist="38100" dir="2700000" algn="tl">
                    <a:srgbClr val="000000">
                      <a:alpha val="43137"/>
                    </a:srgbClr>
                  </a:outerShdw>
                </a:effectLst>
                <a:latin typeface="Times" charset="0"/>
                <a:ea typeface="ＭＳ Ｐゴシック" pitchFamily="84" charset="-128"/>
              </a:rPr>
              <a:t>Harris Gully drains</a:t>
            </a:r>
          </a:p>
          <a:p>
            <a:pPr algn="ctr" eaLnBrk="0" hangingPunct="0"/>
            <a:r>
              <a:rPr lang="en-US" sz="2400" dirty="0">
                <a:solidFill>
                  <a:srgbClr val="FFFFFF"/>
                </a:solidFill>
                <a:effectLst>
                  <a:outerShdw blurRad="38100" dist="38100" dir="2700000" algn="tl">
                    <a:srgbClr val="000000">
                      <a:alpha val="43137"/>
                    </a:srgbClr>
                  </a:outerShdw>
                </a:effectLst>
                <a:latin typeface="Times" charset="0"/>
                <a:ea typeface="ＭＳ Ｐゴシック" pitchFamily="84" charset="-128"/>
              </a:rPr>
              <a:t>Rice/TMC Area</a:t>
            </a:r>
          </a:p>
        </p:txBody>
      </p:sp>
      <p:sp>
        <p:nvSpPr>
          <p:cNvPr id="82948" name="Rectangle 4"/>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defRPr/>
            </a:pPr>
            <a:r>
              <a:rPr lang="en-US" sz="4000" dirty="0">
                <a:solidFill>
                  <a:schemeClr val="bg1"/>
                </a:solidFill>
                <a:effectLst>
                  <a:outerShdw blurRad="38100" dist="38100" dir="2700000" algn="tl">
                    <a:srgbClr val="000000"/>
                  </a:outerShdw>
                </a:effectLst>
                <a:ea typeface="ＭＳ Ｐゴシック" pitchFamily="84" charset="-128"/>
              </a:rPr>
              <a:t>Brays Bayou and Harris Gully</a:t>
            </a:r>
          </a:p>
        </p:txBody>
      </p:sp>
      <p:sp>
        <p:nvSpPr>
          <p:cNvPr id="82950" name="Line 6"/>
          <p:cNvSpPr>
            <a:spLocks noChangeShapeType="1"/>
          </p:cNvSpPr>
          <p:nvPr/>
        </p:nvSpPr>
        <p:spPr bwMode="auto">
          <a:xfrm flipH="1" flipV="1">
            <a:off x="6019800" y="3962400"/>
            <a:ext cx="944563" cy="2001838"/>
          </a:xfrm>
          <a:prstGeom prst="line">
            <a:avLst/>
          </a:prstGeom>
          <a:noFill/>
          <a:ln w="38100">
            <a:solidFill>
              <a:srgbClr val="FF0000"/>
            </a:solidFill>
            <a:round/>
            <a:headEnd/>
            <a:tailEnd type="triangle" w="med" len="lg"/>
          </a:ln>
          <a:effectLst/>
        </p:spPr>
        <p:txBody>
          <a:bodyPr/>
          <a:lstStyle/>
          <a:p>
            <a:pPr eaLnBrk="0" hangingPunct="0">
              <a:defRPr/>
            </a:pPr>
            <a:endParaRPr lang="en-US" sz="2400" i="1">
              <a:effectLst>
                <a:outerShdw blurRad="38100" dist="38100" dir="2700000" algn="tl">
                  <a:srgbClr val="000000">
                    <a:alpha val="43137"/>
                  </a:srgbClr>
                </a:outerShdw>
              </a:effectLst>
              <a:latin typeface="Times New Roman" charset="0"/>
            </a:endParaRPr>
          </a:p>
        </p:txBody>
      </p:sp>
      <p:sp>
        <p:nvSpPr>
          <p:cNvPr id="3078" name="Text Box 7"/>
          <p:cNvSpPr txBox="1">
            <a:spLocks noChangeArrowheads="1"/>
          </p:cNvSpPr>
          <p:nvPr/>
        </p:nvSpPr>
        <p:spPr bwMode="auto">
          <a:xfrm>
            <a:off x="6553200" y="5943600"/>
            <a:ext cx="844550" cy="457200"/>
          </a:xfrm>
          <a:prstGeom prst="rect">
            <a:avLst/>
          </a:prstGeom>
          <a:noFill/>
          <a:ln w="9525">
            <a:noFill/>
            <a:miter lim="800000"/>
            <a:headEnd/>
            <a:tailEnd/>
          </a:ln>
        </p:spPr>
        <p:txBody>
          <a:bodyPr wrap="none">
            <a:spAutoFit/>
          </a:bodyPr>
          <a:lstStyle/>
          <a:p>
            <a:pPr algn="ctr"/>
            <a:r>
              <a:rPr lang="en-US" sz="2400" dirty="0">
                <a:solidFill>
                  <a:schemeClr val="bg1"/>
                </a:solidFill>
                <a:latin typeface="Times New Roman" pitchFamily="18" charset="0"/>
                <a:ea typeface="ＭＳ Ｐゴシック" pitchFamily="84" charset="-128"/>
              </a:rPr>
              <a:t>TMC</a:t>
            </a:r>
          </a:p>
        </p:txBody>
      </p:sp>
      <p:sp>
        <p:nvSpPr>
          <p:cNvPr id="82949" name="Text Box 5"/>
          <p:cNvSpPr txBox="1">
            <a:spLocks noChangeArrowheads="1"/>
          </p:cNvSpPr>
          <p:nvPr/>
        </p:nvSpPr>
        <p:spPr bwMode="auto">
          <a:xfrm>
            <a:off x="609600" y="5638800"/>
            <a:ext cx="3609975" cy="830997"/>
          </a:xfrm>
          <a:prstGeom prst="rect">
            <a:avLst/>
          </a:prstGeom>
          <a:solidFill>
            <a:srgbClr val="0070C0"/>
          </a:solidFill>
          <a:ln w="9525">
            <a:solidFill>
              <a:schemeClr val="accent3">
                <a:lumMod val="95000"/>
              </a:schemeClr>
            </a:solidFill>
            <a:miter lim="800000"/>
            <a:headEnd/>
            <a:tailEnd/>
          </a:ln>
          <a:effectLst/>
        </p:spPr>
        <p:txBody>
          <a:bodyPr>
            <a:spAutoFit/>
          </a:bodyPr>
          <a:lstStyle/>
          <a:p>
            <a:pPr>
              <a:defRPr/>
            </a:pPr>
            <a:r>
              <a:rPr lang="en-US" sz="2400" dirty="0">
                <a:solidFill>
                  <a:schemeClr val="bg1"/>
                </a:solidFill>
                <a:effectLst>
                  <a:outerShdw blurRad="38100" dist="38100" dir="2700000" algn="tl">
                    <a:srgbClr val="000000"/>
                  </a:outerShdw>
                </a:effectLst>
                <a:latin typeface="Times New Roman" charset="0"/>
              </a:rPr>
              <a:t>Harris Gully: 	4.5 sq. mi.</a:t>
            </a:r>
            <a:endParaRPr lang="en-US" sz="2400" dirty="0" smtClean="0">
              <a:solidFill>
                <a:schemeClr val="bg1"/>
              </a:solidFill>
              <a:effectLst>
                <a:outerShdw blurRad="38100" dist="38100" dir="2700000" algn="tl">
                  <a:srgbClr val="000000"/>
                </a:outerShdw>
              </a:effectLst>
              <a:latin typeface="Times New Roman" charset="0"/>
            </a:endParaRPr>
          </a:p>
          <a:p>
            <a:pPr>
              <a:defRPr/>
            </a:pPr>
            <a:r>
              <a:rPr lang="en-US" sz="2400" dirty="0" smtClean="0">
                <a:solidFill>
                  <a:schemeClr val="bg1"/>
                </a:solidFill>
                <a:effectLst>
                  <a:outerShdw blurRad="38100" dist="38100" dir="2700000" algn="tl">
                    <a:srgbClr val="000000"/>
                  </a:outerShdw>
                </a:effectLst>
                <a:latin typeface="Times New Roman" charset="0"/>
              </a:rPr>
              <a:t>Brays </a:t>
            </a:r>
            <a:r>
              <a:rPr lang="en-US" sz="2400" dirty="0">
                <a:solidFill>
                  <a:schemeClr val="bg1"/>
                </a:solidFill>
                <a:effectLst>
                  <a:outerShdw blurRad="38100" dist="38100" dir="2700000" algn="tl">
                    <a:srgbClr val="000000"/>
                  </a:outerShdw>
                </a:effectLst>
                <a:latin typeface="Times New Roman" charset="0"/>
              </a:rPr>
              <a:t>Bayou: 	129 sq. mi.</a:t>
            </a:r>
          </a:p>
        </p:txBody>
      </p:sp>
      <p:grpSp>
        <p:nvGrpSpPr>
          <p:cNvPr id="3080" name="Group 9"/>
          <p:cNvGrpSpPr>
            <a:grpSpLocks/>
          </p:cNvGrpSpPr>
          <p:nvPr/>
        </p:nvGrpSpPr>
        <p:grpSpPr bwMode="auto">
          <a:xfrm>
            <a:off x="0" y="990600"/>
            <a:ext cx="7772400" cy="228600"/>
            <a:chOff x="0" y="720"/>
            <a:chExt cx="4896" cy="144"/>
          </a:xfrm>
        </p:grpSpPr>
        <p:sp>
          <p:nvSpPr>
            <p:cNvPr id="3081" name="Rectangle 10"/>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3082" name="Rectangle 11"/>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3083" name="Rectangle 12"/>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val="0"/>
              </a:ext>
            </a:extLst>
          </a:blip>
          <a:srcRect/>
          <a:stretch>
            <a:fillRect/>
          </a:stretch>
        </p:blipFill>
        <p:spPr bwMode="auto">
          <a:xfrm>
            <a:off x="142366" y="370113"/>
            <a:ext cx="8925433" cy="6019801"/>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a:solidFill>
                  <a:schemeClr val="accent1"/>
                </a:solidFill>
              </a14:hiddenFill>
            </a:ext>
            <a:ext uri="{91240B29-F687-4F45-9708-019B960494DF}">
              <a14:hiddenLine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xmlns:p="http://schemas.openxmlformats.org/presentationml/2006/main" xmlns:r="http://schemas.openxmlformats.org/officeDocument/2006/relationships" xmlns:a="http://schemas.openxmlformats.org/drawingml/2006/main">
                <a:effectLst>
                  <a:outerShdw dist="35921" dir="2700000" algn="ctr" rotWithShape="0">
                    <a:schemeClr val="bg2"/>
                  </a:outerShdw>
                </a:effectLst>
              </a14:hiddenEffects>
            </a:ext>
          </a:extLst>
        </p:spPr>
      </p:pic>
      <p:sp>
        <p:nvSpPr>
          <p:cNvPr id="3" name="TextBox 2"/>
          <p:cNvSpPr txBox="1"/>
          <p:nvPr/>
        </p:nvSpPr>
        <p:spPr>
          <a:xfrm>
            <a:off x="1676400" y="6019800"/>
            <a:ext cx="5562600" cy="523220"/>
          </a:xfrm>
          <a:prstGeom prst="rect">
            <a:avLst/>
          </a:prstGeom>
          <a:solidFill>
            <a:srgbClr val="FF9900"/>
          </a:solidFill>
        </p:spPr>
        <p:txBody>
          <a:bodyPr wrap="square" rtlCol="0">
            <a:spAutoFit/>
          </a:bodyPr>
          <a:lstStyle/>
          <a:p>
            <a:pPr algn="ctr"/>
            <a:r>
              <a:rPr lang="en-US" sz="2800" i="1" dirty="0" smtClean="0"/>
              <a:t>Radar-Based Flood Alert System</a:t>
            </a:r>
            <a:endParaRPr lang="en-US" sz="2800" i="1" dirty="0"/>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12762026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3" name="Rectangle 2"/>
          <p:cNvSpPr>
            <a:spLocks noGrp="1" noChangeArrowheads="1"/>
          </p:cNvSpPr>
          <p:nvPr>
            <p:ph type="title" idx="4294967295"/>
          </p:nvPr>
        </p:nvSpPr>
        <p:spPr>
          <a:xfrm>
            <a:off x="0" y="204788"/>
            <a:ext cx="8382000" cy="1139825"/>
          </a:xfrm>
          <a:noFill/>
        </p:spPr>
        <p:txBody>
          <a:bodyPr/>
          <a:lstStyle/>
          <a:p>
            <a:pPr algn="l" eaLnBrk="1" hangingPunct="1"/>
            <a:r>
              <a:rPr lang="en-US" sz="4000" dirty="0" smtClean="0">
                <a:solidFill>
                  <a:schemeClr val="bg1"/>
                </a:solidFill>
              </a:rPr>
              <a:t>Radar Based Flood Alert System </a:t>
            </a:r>
          </a:p>
        </p:txBody>
      </p:sp>
      <p:sp>
        <p:nvSpPr>
          <p:cNvPr id="20484" name="Rectangle 3"/>
          <p:cNvSpPr>
            <a:spLocks noGrp="1" noChangeArrowheads="1"/>
          </p:cNvSpPr>
          <p:nvPr>
            <p:ph type="body" idx="4294967295"/>
          </p:nvPr>
        </p:nvSpPr>
        <p:spPr>
          <a:xfrm>
            <a:off x="152400" y="1828800"/>
            <a:ext cx="7924800" cy="4419600"/>
          </a:xfrm>
          <a:noFill/>
        </p:spPr>
        <p:txBody>
          <a:bodyPr/>
          <a:lstStyle/>
          <a:p>
            <a:pPr eaLnBrk="1" hangingPunct="1">
              <a:lnSpc>
                <a:spcPct val="80000"/>
              </a:lnSpc>
              <a:spcBef>
                <a:spcPct val="40000"/>
              </a:spcBef>
              <a:spcAft>
                <a:spcPts val="2400"/>
              </a:spcAft>
            </a:pPr>
            <a:r>
              <a:rPr lang="en-US" sz="2400" dirty="0" smtClean="0">
                <a:solidFill>
                  <a:srgbClr val="FFFFFF"/>
                </a:solidFill>
                <a:ea typeface="Gulim" pitchFamily="34" charset="-127"/>
              </a:rPr>
              <a:t>More accurate than rain gages alone.</a:t>
            </a:r>
          </a:p>
          <a:p>
            <a:pPr eaLnBrk="1" hangingPunct="1">
              <a:lnSpc>
                <a:spcPct val="80000"/>
              </a:lnSpc>
              <a:spcBef>
                <a:spcPct val="40000"/>
              </a:spcBef>
              <a:spcAft>
                <a:spcPts val="2400"/>
              </a:spcAft>
            </a:pPr>
            <a:r>
              <a:rPr lang="en-US" sz="2400" dirty="0" smtClean="0">
                <a:solidFill>
                  <a:srgbClr val="FFFFFF"/>
                </a:solidFill>
                <a:ea typeface="Gulim" pitchFamily="34" charset="-127"/>
              </a:rPr>
              <a:t>Increases lead time for flood warning.</a:t>
            </a:r>
          </a:p>
          <a:p>
            <a:pPr eaLnBrk="1" hangingPunct="1">
              <a:lnSpc>
                <a:spcPct val="80000"/>
              </a:lnSpc>
              <a:spcBef>
                <a:spcPct val="40000"/>
              </a:spcBef>
              <a:spcAft>
                <a:spcPts val="2400"/>
              </a:spcAft>
            </a:pPr>
            <a:r>
              <a:rPr lang="en-US" sz="2400" dirty="0" smtClean="0">
                <a:solidFill>
                  <a:srgbClr val="FFFFFF"/>
                </a:solidFill>
                <a:ea typeface="Gulim" pitchFamily="34" charset="-127"/>
              </a:rPr>
              <a:t>TMC uses output to operate gates and doors. </a:t>
            </a:r>
          </a:p>
          <a:p>
            <a:pPr eaLnBrk="1" hangingPunct="1">
              <a:lnSpc>
                <a:spcPct val="80000"/>
              </a:lnSpc>
              <a:spcBef>
                <a:spcPct val="40000"/>
              </a:spcBef>
              <a:spcAft>
                <a:spcPts val="2400"/>
              </a:spcAft>
            </a:pPr>
            <a:r>
              <a:rPr lang="en-US" sz="2400" dirty="0" smtClean="0">
                <a:solidFill>
                  <a:srgbClr val="FFFFFF"/>
                </a:solidFill>
                <a:ea typeface="Gulim" pitchFamily="34" charset="-127"/>
              </a:rPr>
              <a:t>Incorporates Google Map technology.</a:t>
            </a:r>
          </a:p>
          <a:p>
            <a:pPr eaLnBrk="1" hangingPunct="1">
              <a:spcBef>
                <a:spcPct val="10000"/>
              </a:spcBef>
              <a:spcAft>
                <a:spcPts val="2400"/>
              </a:spcAft>
            </a:pPr>
            <a:r>
              <a:rPr lang="en-US" sz="2400" dirty="0" smtClean="0">
                <a:solidFill>
                  <a:schemeClr val="bg1"/>
                </a:solidFill>
                <a:ea typeface="Gulim" pitchFamily="34" charset="-127"/>
              </a:rPr>
              <a:t>System performed well on 12 major events in terms of measured and predicted flows since 1998 (r</a:t>
            </a:r>
            <a:r>
              <a:rPr lang="en-US" sz="2400" baseline="30000" dirty="0" smtClean="0">
                <a:solidFill>
                  <a:schemeClr val="bg1"/>
                </a:solidFill>
                <a:ea typeface="Gulim" pitchFamily="34" charset="-127"/>
              </a:rPr>
              <a:t>2 </a:t>
            </a:r>
            <a:r>
              <a:rPr lang="en-US" sz="2400" dirty="0" smtClean="0">
                <a:solidFill>
                  <a:schemeClr val="bg1"/>
                </a:solidFill>
                <a:ea typeface="Gulim" pitchFamily="34" charset="-127"/>
              </a:rPr>
              <a:t>= 0.9).</a:t>
            </a:r>
          </a:p>
          <a:p>
            <a:pPr eaLnBrk="1" hangingPunct="1">
              <a:lnSpc>
                <a:spcPct val="80000"/>
              </a:lnSpc>
              <a:spcBef>
                <a:spcPct val="40000"/>
              </a:spcBef>
              <a:spcAft>
                <a:spcPct val="10000"/>
              </a:spcAft>
            </a:pPr>
            <a:endParaRPr lang="en-US" sz="2400" dirty="0" smtClean="0">
              <a:solidFill>
                <a:srgbClr val="FFFFFF"/>
              </a:solidFill>
              <a:ea typeface="Gulim" pitchFamily="34" charset="-127"/>
            </a:endParaRPr>
          </a:p>
        </p:txBody>
      </p:sp>
      <p:grpSp>
        <p:nvGrpSpPr>
          <p:cNvPr id="20485" name="Group 6"/>
          <p:cNvGrpSpPr>
            <a:grpSpLocks/>
          </p:cNvGrpSpPr>
          <p:nvPr/>
        </p:nvGrpSpPr>
        <p:grpSpPr bwMode="auto">
          <a:xfrm>
            <a:off x="0" y="1143000"/>
            <a:ext cx="7772400" cy="228600"/>
            <a:chOff x="0" y="720"/>
            <a:chExt cx="4896" cy="144"/>
          </a:xfrm>
        </p:grpSpPr>
        <p:sp>
          <p:nvSpPr>
            <p:cNvPr id="20487" name="Rectangle 7"/>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20488" name="Rectangle 8"/>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20489" name="Rectangle 9"/>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3" name="Rectangle 2"/>
          <p:cNvSpPr>
            <a:spLocks noGrp="1" noChangeArrowheads="1"/>
          </p:cNvSpPr>
          <p:nvPr>
            <p:ph type="title" idx="4294967295"/>
          </p:nvPr>
        </p:nvSpPr>
        <p:spPr>
          <a:xfrm>
            <a:off x="0" y="204788"/>
            <a:ext cx="8382000" cy="1139825"/>
          </a:xfrm>
          <a:noFill/>
        </p:spPr>
        <p:txBody>
          <a:bodyPr/>
          <a:lstStyle/>
          <a:p>
            <a:pPr algn="l" eaLnBrk="1" hangingPunct="1"/>
            <a:r>
              <a:rPr lang="en-US" sz="4000" dirty="0" smtClean="0">
                <a:solidFill>
                  <a:schemeClr val="bg1"/>
                </a:solidFill>
              </a:rPr>
              <a:t>Flood </a:t>
            </a:r>
            <a:r>
              <a:rPr lang="en-US" sz="4000" dirty="0" smtClean="0">
                <a:solidFill>
                  <a:schemeClr val="bg1"/>
                </a:solidFill>
              </a:rPr>
              <a:t>Alert </a:t>
            </a:r>
            <a:r>
              <a:rPr lang="en-US" sz="4000" dirty="0" smtClean="0">
                <a:solidFill>
                  <a:schemeClr val="bg1"/>
                </a:solidFill>
              </a:rPr>
              <a:t>System – July 2, 2010 </a:t>
            </a:r>
            <a:endParaRPr lang="en-US" sz="4000" dirty="0" smtClean="0">
              <a:solidFill>
                <a:schemeClr val="bg1"/>
              </a:solidFill>
            </a:endParaRPr>
          </a:p>
        </p:txBody>
      </p:sp>
      <p:grpSp>
        <p:nvGrpSpPr>
          <p:cNvPr id="2" name="Group 6"/>
          <p:cNvGrpSpPr>
            <a:grpSpLocks/>
          </p:cNvGrpSpPr>
          <p:nvPr/>
        </p:nvGrpSpPr>
        <p:grpSpPr bwMode="auto">
          <a:xfrm>
            <a:off x="0" y="1143000"/>
            <a:ext cx="7772400" cy="228600"/>
            <a:chOff x="0" y="720"/>
            <a:chExt cx="4896" cy="144"/>
          </a:xfrm>
        </p:grpSpPr>
        <p:sp>
          <p:nvSpPr>
            <p:cNvPr id="20487" name="Rectangle 7"/>
            <p:cNvSpPr>
              <a:spLocks noChangeArrowheads="1"/>
            </p:cNvSpPr>
            <p:nvPr/>
          </p:nvSpPr>
          <p:spPr bwMode="auto">
            <a:xfrm>
              <a:off x="0" y="720"/>
              <a:ext cx="4896" cy="48"/>
            </a:xfrm>
            <a:prstGeom prst="rect">
              <a:avLst/>
            </a:prstGeom>
            <a:solidFill>
              <a:srgbClr val="112959"/>
            </a:solidFill>
            <a:ln w="9525">
              <a:solidFill>
                <a:srgbClr val="20262B"/>
              </a:solidFill>
              <a:miter lim="800000"/>
              <a:headEnd/>
              <a:tailEnd/>
            </a:ln>
          </p:spPr>
          <p:txBody>
            <a:bodyPr wrap="none" anchor="ctr"/>
            <a:lstStyle/>
            <a:p>
              <a:endParaRPr lang="en-US"/>
            </a:p>
          </p:txBody>
        </p:sp>
        <p:sp>
          <p:nvSpPr>
            <p:cNvPr id="20488" name="Rectangle 8"/>
            <p:cNvSpPr>
              <a:spLocks noChangeArrowheads="1"/>
            </p:cNvSpPr>
            <p:nvPr/>
          </p:nvSpPr>
          <p:spPr bwMode="auto">
            <a:xfrm>
              <a:off x="0" y="768"/>
              <a:ext cx="4560" cy="48"/>
            </a:xfrm>
            <a:prstGeom prst="rect">
              <a:avLst/>
            </a:prstGeom>
            <a:solidFill>
              <a:srgbClr val="B8CCD9"/>
            </a:solidFill>
            <a:ln w="9525">
              <a:noFill/>
              <a:miter lim="800000"/>
              <a:headEnd/>
              <a:tailEnd/>
            </a:ln>
          </p:spPr>
          <p:txBody>
            <a:bodyPr wrap="none" anchor="ctr"/>
            <a:lstStyle/>
            <a:p>
              <a:endParaRPr lang="en-US"/>
            </a:p>
          </p:txBody>
        </p:sp>
        <p:sp>
          <p:nvSpPr>
            <p:cNvPr id="20489" name="Rectangle 9"/>
            <p:cNvSpPr>
              <a:spLocks noChangeArrowheads="1"/>
            </p:cNvSpPr>
            <p:nvPr/>
          </p:nvSpPr>
          <p:spPr bwMode="auto">
            <a:xfrm>
              <a:off x="0" y="816"/>
              <a:ext cx="4176" cy="48"/>
            </a:xfrm>
            <a:prstGeom prst="rect">
              <a:avLst/>
            </a:prstGeom>
            <a:solidFill>
              <a:srgbClr val="425B8C"/>
            </a:solidFill>
            <a:ln w="9525">
              <a:noFill/>
              <a:miter lim="800000"/>
              <a:headEnd/>
              <a:tailEnd/>
            </a:ln>
          </p:spPr>
          <p:txBody>
            <a:bodyPr wrap="none" anchor="ctr"/>
            <a:lstStyle/>
            <a:p>
              <a:endParaRPr lang="en-US"/>
            </a:p>
          </p:txBody>
        </p:sp>
      </p:grpSp>
      <p:pic>
        <p:nvPicPr>
          <p:cNvPr id="8" name="Picture 7"/>
          <p:cNvPicPr>
            <a:picLocks noChangeAspect="1"/>
          </p:cNvPicPr>
          <p:nvPr/>
        </p:nvPicPr>
        <p:blipFill>
          <a:blip r:embed="rId3"/>
          <a:stretch>
            <a:fillRect/>
          </a:stretch>
        </p:blipFill>
        <p:spPr>
          <a:xfrm>
            <a:off x="609600" y="1600200"/>
            <a:ext cx="7906871" cy="49276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795</TotalTime>
  <Words>939</Words>
  <Application>Microsoft Macintosh PowerPoint</Application>
  <PresentationFormat>On-screen Show (4:3)</PresentationFormat>
  <Paragraphs>156</Paragraphs>
  <Slides>29</Slides>
  <Notes>26</Notes>
  <HiddenSlides>0</HiddenSlides>
  <MMClips>0</MMClips>
  <ScaleCrop>false</ScaleCrop>
  <HeadingPairs>
    <vt:vector size="4" baseType="variant">
      <vt:variant>
        <vt:lpstr>Design Template</vt:lpstr>
      </vt:variant>
      <vt:variant>
        <vt:i4>1</vt:i4>
      </vt:variant>
      <vt:variant>
        <vt:lpstr>Slide Titles</vt:lpstr>
      </vt:variant>
      <vt:variant>
        <vt:i4>29</vt:i4>
      </vt:variant>
    </vt:vector>
  </HeadingPairs>
  <TitlesOfParts>
    <vt:vector size="30" baseType="lpstr">
      <vt:lpstr>Default Design</vt:lpstr>
      <vt:lpstr>TS Allison and Hurricane Ike:  Comparisons and Contrasts</vt:lpstr>
      <vt:lpstr> Motivation: </vt:lpstr>
      <vt:lpstr> Tropical Storm Allison </vt:lpstr>
      <vt:lpstr> Flood Damages: TMC/Downtown</vt:lpstr>
      <vt:lpstr>Slide 5</vt:lpstr>
      <vt:lpstr>Slide 6</vt:lpstr>
      <vt:lpstr>Slide 7</vt:lpstr>
      <vt:lpstr>Radar Based Flood Alert System </vt:lpstr>
      <vt:lpstr>Flood Alert System – July 2, 2010 </vt:lpstr>
      <vt:lpstr>Flood Mitigation-TMC Flood Gates</vt:lpstr>
      <vt:lpstr>Flood Mitigation-Harris Gully</vt:lpstr>
      <vt:lpstr> Hurricane Ike</vt:lpstr>
      <vt:lpstr>Slide 13</vt:lpstr>
      <vt:lpstr>Slide 14</vt:lpstr>
      <vt:lpstr>Slide 15</vt:lpstr>
      <vt:lpstr>Slide 16</vt:lpstr>
      <vt:lpstr>Slide 17</vt:lpstr>
      <vt:lpstr>Slide 18</vt:lpstr>
      <vt:lpstr>Need for Coastal Flood and Surge Prediction</vt:lpstr>
      <vt:lpstr>Technology for Prediction and Warning</vt:lpstr>
      <vt:lpstr>Slide 21</vt:lpstr>
      <vt:lpstr>Ike Dike – Structural Solution</vt:lpstr>
      <vt:lpstr>Methods for Flood and Surge Damage Mitigation</vt:lpstr>
      <vt:lpstr>Slide 24</vt:lpstr>
      <vt:lpstr>Slide 25</vt:lpstr>
      <vt:lpstr>Slide 26</vt:lpstr>
      <vt:lpstr>Slide 27</vt:lpstr>
      <vt:lpstr>Slide 28</vt:lpstr>
      <vt:lpstr> 1.  Technology Allows Linking Flood and Surge Models for   Coastal Prediction and Warning. 2.  Flood warning systems can help save lives and property  in the coastal zone, especially as population increases. 3.  Critical facilities (i.e., medical, industry, infrastructure)  should be carefully evaluated for their vulnerability and  better warning systems should be implemented.     </vt:lpstr>
    </vt:vector>
  </TitlesOfParts>
  <Manager/>
  <Company>CEE</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Coastal Flood and Surge Alert</dc:title>
  <dc:subject/>
  <dc:creator>CEE</dc:creator>
  <cp:keywords/>
  <dc:description/>
  <cp:lastModifiedBy>Philip Bedient</cp:lastModifiedBy>
  <cp:revision>59</cp:revision>
  <dcterms:created xsi:type="dcterms:W3CDTF">2010-09-12T15:46:48Z</dcterms:created>
  <dcterms:modified xsi:type="dcterms:W3CDTF">2010-09-12T15:48:12Z</dcterms:modified>
  <cp:category/>
</cp:coreProperties>
</file>